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webextensions/webextension2.xml" ContentType="application/vnd.ms-office.webextension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webextensions/webextension3.xml" ContentType="application/vnd.ms-office.webextension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58"/>
  </p:notesMasterIdLst>
  <p:handoutMasterIdLst>
    <p:handoutMasterId r:id="rId59"/>
  </p:handoutMasterIdLst>
  <p:sldIdLst>
    <p:sldId id="257" r:id="rId5"/>
    <p:sldId id="430" r:id="rId6"/>
    <p:sldId id="439" r:id="rId7"/>
    <p:sldId id="432" r:id="rId8"/>
    <p:sldId id="441" r:id="rId9"/>
    <p:sldId id="442" r:id="rId10"/>
    <p:sldId id="443" r:id="rId11"/>
    <p:sldId id="445" r:id="rId12"/>
    <p:sldId id="483" r:id="rId13"/>
    <p:sldId id="448" r:id="rId14"/>
    <p:sldId id="444" r:id="rId15"/>
    <p:sldId id="446" r:id="rId16"/>
    <p:sldId id="412" r:id="rId17"/>
    <p:sldId id="411" r:id="rId18"/>
    <p:sldId id="447" r:id="rId19"/>
    <p:sldId id="484" r:id="rId20"/>
    <p:sldId id="459" r:id="rId21"/>
    <p:sldId id="460" r:id="rId22"/>
    <p:sldId id="461" r:id="rId23"/>
    <p:sldId id="485" r:id="rId24"/>
    <p:sldId id="449" r:id="rId25"/>
    <p:sldId id="435" r:id="rId26"/>
    <p:sldId id="450" r:id="rId27"/>
    <p:sldId id="451" r:id="rId28"/>
    <p:sldId id="452" r:id="rId29"/>
    <p:sldId id="436" r:id="rId30"/>
    <p:sldId id="453" r:id="rId31"/>
    <p:sldId id="455" r:id="rId32"/>
    <p:sldId id="456" r:id="rId33"/>
    <p:sldId id="457" r:id="rId34"/>
    <p:sldId id="408" r:id="rId35"/>
    <p:sldId id="458" r:id="rId36"/>
    <p:sldId id="462" r:id="rId37"/>
    <p:sldId id="464" r:id="rId38"/>
    <p:sldId id="463" r:id="rId39"/>
    <p:sldId id="465" r:id="rId40"/>
    <p:sldId id="466" r:id="rId41"/>
    <p:sldId id="467" r:id="rId42"/>
    <p:sldId id="468" r:id="rId43"/>
    <p:sldId id="469" r:id="rId44"/>
    <p:sldId id="470" r:id="rId45"/>
    <p:sldId id="472" r:id="rId46"/>
    <p:sldId id="471" r:id="rId47"/>
    <p:sldId id="473" r:id="rId48"/>
    <p:sldId id="474" r:id="rId49"/>
    <p:sldId id="437" r:id="rId50"/>
    <p:sldId id="479" r:id="rId51"/>
    <p:sldId id="480" r:id="rId52"/>
    <p:sldId id="481" r:id="rId53"/>
    <p:sldId id="486" r:id="rId54"/>
    <p:sldId id="482" r:id="rId55"/>
    <p:sldId id="395" r:id="rId56"/>
    <p:sldId id="391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C6F4"/>
    <a:srgbClr val="FEF14D"/>
    <a:srgbClr val="445C73"/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26" autoAdjust="0"/>
  </p:normalViewPr>
  <p:slideViewPr>
    <p:cSldViewPr snapToGrid="0">
      <p:cViewPr varScale="1">
        <p:scale>
          <a:sx n="104" d="100"/>
          <a:sy n="104" d="100"/>
        </p:scale>
        <p:origin x="144" y="20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RMSE</c:v>
                </c:pt>
              </c:strCache>
            </c:strRef>
          </c:tx>
          <c:spPr>
            <a:pattFill prst="narHorz">
              <a:fgClr>
                <a:schemeClr val="accent4"/>
              </a:fgClr>
              <a:bgClr>
                <a:schemeClr val="accent4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4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Historical Average</c:v>
                </c:pt>
                <c:pt idx="1">
                  <c:v>ARIMA</c:v>
                </c:pt>
                <c:pt idx="2">
                  <c:v>SVM</c:v>
                </c:pt>
                <c:pt idx="3">
                  <c:v>GCN</c:v>
                </c:pt>
                <c:pt idx="4">
                  <c:v>GRU</c:v>
                </c:pt>
                <c:pt idx="5">
                  <c:v>T-GCN</c:v>
                </c:pt>
                <c:pt idx="6">
                  <c:v>A3-TGCN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4.2950999999999997</c:v>
                </c:pt>
                <c:pt idx="1">
                  <c:v>7.2405999999999997</c:v>
                </c:pt>
                <c:pt idx="2">
                  <c:v>4.1455000000000002</c:v>
                </c:pt>
                <c:pt idx="3">
                  <c:v>5.6596000000000002</c:v>
                </c:pt>
                <c:pt idx="4">
                  <c:v>3.9994000000000001</c:v>
                </c:pt>
                <c:pt idx="5">
                  <c:v>3.9325000000000001</c:v>
                </c:pt>
                <c:pt idx="6">
                  <c:v>3.8988999999999998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5D-442F-ADDD-CE43BD4ACCA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64"/>
        <c:overlap val="-22"/>
        <c:axId val="214290511"/>
        <c:axId val="226140671"/>
      </c:barChart>
      <c:catAx>
        <c:axId val="2142905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6140671"/>
        <c:crosses val="autoZero"/>
        <c:auto val="1"/>
        <c:lblAlgn val="ctr"/>
        <c:lblOffset val="100"/>
        <c:noMultiLvlLbl val="0"/>
      </c:catAx>
      <c:valAx>
        <c:axId val="22614067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2905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RMSE</c:v>
                </c:pt>
              </c:strCache>
            </c:strRef>
          </c:tx>
          <c:spPr>
            <a:pattFill prst="narHorz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Historical Average</c:v>
                </c:pt>
                <c:pt idx="1">
                  <c:v>ARIMA</c:v>
                </c:pt>
                <c:pt idx="2">
                  <c:v>SVM</c:v>
                </c:pt>
                <c:pt idx="3">
                  <c:v>GCN</c:v>
                </c:pt>
                <c:pt idx="4">
                  <c:v>GRU</c:v>
                </c:pt>
                <c:pt idx="5">
                  <c:v>T-GCN</c:v>
                </c:pt>
                <c:pt idx="6">
                  <c:v>A3-TGCN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7.4427000000000003</c:v>
                </c:pt>
                <c:pt idx="1">
                  <c:v>10.043900000000001</c:v>
                </c:pt>
                <c:pt idx="2">
                  <c:v>6.0084</c:v>
                </c:pt>
                <c:pt idx="3">
                  <c:v>7.7922000000000002</c:v>
                </c:pt>
                <c:pt idx="4">
                  <c:v>5.2182000000000004</c:v>
                </c:pt>
                <c:pt idx="5">
                  <c:v>5.1264000000000003</c:v>
                </c:pt>
                <c:pt idx="6">
                  <c:v>5.0903999999999998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68-4A83-963A-20878AFAC3F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64"/>
        <c:overlap val="-22"/>
        <c:axId val="214290511"/>
        <c:axId val="226140671"/>
      </c:barChart>
      <c:catAx>
        <c:axId val="2142905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6140671"/>
        <c:crosses val="autoZero"/>
        <c:auto val="1"/>
        <c:lblAlgn val="ctr"/>
        <c:lblOffset val="100"/>
        <c:noMultiLvlLbl val="0"/>
      </c:catAx>
      <c:valAx>
        <c:axId val="22614067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2905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SMAPE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Temporal Features</c:v>
                </c:pt>
                <c:pt idx="1">
                  <c:v>Temporal Features + Census Data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0.26124000000000003</c:v>
                </c:pt>
                <c:pt idx="1">
                  <c:v>0.13147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7A-4AA3-9893-1C8AD399A9A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MAPE</c:v>
                </c:pt>
              </c:strCache>
            </c:strRef>
          </c:tx>
          <c:spPr>
            <a:pattFill prst="narHorz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Temporal Features</c:v>
                </c:pt>
                <c:pt idx="1">
                  <c:v>Temporal Features + Census Data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0.42934</c:v>
                </c:pt>
                <c:pt idx="1">
                  <c:v>0.29429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F7A-4AA3-9893-1C8AD399A9A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RMSE</c:v>
                </c:pt>
              </c:strCache>
            </c:strRef>
          </c:tx>
          <c:spPr>
            <a:pattFill prst="narHorz">
              <a:fgClr>
                <a:schemeClr val="accent3"/>
              </a:fgClr>
              <a:bgClr>
                <a:schemeClr val="accent3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3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Temporal Features</c:v>
                </c:pt>
                <c:pt idx="1">
                  <c:v>Temporal Features + Census Data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9.5200000000000007E-2</c:v>
                </c:pt>
                <c:pt idx="1">
                  <c:v>9.1999999999999998E-2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F7A-4AA3-9893-1C8AD399A9A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64"/>
        <c:overlap val="-22"/>
        <c:axId val="214290511"/>
        <c:axId val="226140671"/>
      </c:barChart>
      <c:catAx>
        <c:axId val="2142905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6140671"/>
        <c:crosses val="autoZero"/>
        <c:auto val="1"/>
        <c:lblAlgn val="ctr"/>
        <c:lblOffset val="100"/>
        <c:noMultiLvlLbl val="0"/>
      </c:catAx>
      <c:valAx>
        <c:axId val="22614067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2905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SMAPE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Temporal Features</c:v>
                </c:pt>
                <c:pt idx="1">
                  <c:v>Temporal Features + Census Data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0.26162999999999997</c:v>
                </c:pt>
                <c:pt idx="1">
                  <c:v>0.13113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BC-40DE-B967-CCB28A04025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MAPE</c:v>
                </c:pt>
              </c:strCache>
            </c:strRef>
          </c:tx>
          <c:spPr>
            <a:pattFill prst="narHorz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Temporal Features</c:v>
                </c:pt>
                <c:pt idx="1">
                  <c:v>Temporal Features + Census Data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0.43081000000000003</c:v>
                </c:pt>
                <c:pt idx="1">
                  <c:v>0.29400999999999999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EBC-40DE-B967-CCB28A04025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RMSE</c:v>
                </c:pt>
              </c:strCache>
            </c:strRef>
          </c:tx>
          <c:spPr>
            <a:pattFill prst="narHorz">
              <a:fgClr>
                <a:schemeClr val="accent3"/>
              </a:fgClr>
              <a:bgClr>
                <a:schemeClr val="accent3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3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Temporal Features</c:v>
                </c:pt>
                <c:pt idx="1">
                  <c:v>Temporal Features + Census Data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9.4520000000000007E-2</c:v>
                </c:pt>
                <c:pt idx="1">
                  <c:v>9.01E-2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EBC-40DE-B967-CCB28A04025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64"/>
        <c:overlap val="-22"/>
        <c:axId val="214290511"/>
        <c:axId val="226140671"/>
      </c:barChart>
      <c:catAx>
        <c:axId val="2142905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6140671"/>
        <c:crosses val="autoZero"/>
        <c:auto val="1"/>
        <c:lblAlgn val="ctr"/>
        <c:lblOffset val="100"/>
        <c:noMultiLvlLbl val="0"/>
      </c:catAx>
      <c:valAx>
        <c:axId val="22614067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2905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SMAPE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Static Graph (All Features)</c:v>
                </c:pt>
                <c:pt idx="1">
                  <c:v>Dynamic Graph (All Features)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0.13147</c:v>
                </c:pt>
                <c:pt idx="1">
                  <c:v>0.13113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BC-40DE-B967-CCB28A04025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MAPE</c:v>
                </c:pt>
              </c:strCache>
            </c:strRef>
          </c:tx>
          <c:spPr>
            <a:pattFill prst="narHorz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Static Graph (All Features)</c:v>
                </c:pt>
                <c:pt idx="1">
                  <c:v>Dynamic Graph (All Features)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0.29429</c:v>
                </c:pt>
                <c:pt idx="1">
                  <c:v>0.29400999999999999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EBC-40DE-B967-CCB28A04025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RMSE</c:v>
                </c:pt>
              </c:strCache>
            </c:strRef>
          </c:tx>
          <c:spPr>
            <a:pattFill prst="narHorz">
              <a:fgClr>
                <a:schemeClr val="accent3"/>
              </a:fgClr>
              <a:bgClr>
                <a:schemeClr val="accent3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3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Static Graph (All Features)</c:v>
                </c:pt>
                <c:pt idx="1">
                  <c:v>Dynamic Graph (All Features)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9.1999999999999998E-2</c:v>
                </c:pt>
                <c:pt idx="1">
                  <c:v>9.01E-2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EBC-40DE-B967-CCB28A04025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64"/>
        <c:overlap val="-22"/>
        <c:axId val="214290511"/>
        <c:axId val="226140671"/>
      </c:barChart>
      <c:catAx>
        <c:axId val="2142905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6140671"/>
        <c:crosses val="autoZero"/>
        <c:auto val="1"/>
        <c:lblAlgn val="ctr"/>
        <c:lblOffset val="100"/>
        <c:noMultiLvlLbl val="0"/>
      </c:catAx>
      <c:valAx>
        <c:axId val="22614067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2905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623533906910423E-2"/>
          <c:y val="0.22568059339006655"/>
          <c:w val="0.99493720976943434"/>
          <c:h val="0.707153458929021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SMAPE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Linear Regression</c:v>
                </c:pt>
                <c:pt idx="1">
                  <c:v>Holt-Winters</c:v>
                </c:pt>
                <c:pt idx="2">
                  <c:v>SARIMA</c:v>
                </c:pt>
                <c:pt idx="3">
                  <c:v>Last Naïve</c:v>
                </c:pt>
                <c:pt idx="4">
                  <c:v>Random Forest</c:v>
                </c:pt>
                <c:pt idx="5">
                  <c:v>Prophet</c:v>
                </c:pt>
                <c:pt idx="6">
                  <c:v>Season Naïve</c:v>
                </c:pt>
                <c:pt idx="7">
                  <c:v>SVM</c:v>
                </c:pt>
                <c:pt idx="8">
                  <c:v>Month Mean Naïve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1.17</c:v>
                </c:pt>
                <c:pt idx="1">
                  <c:v>1.3</c:v>
                </c:pt>
                <c:pt idx="2">
                  <c:v>1.69</c:v>
                </c:pt>
                <c:pt idx="3">
                  <c:v>2.0699999999999998</c:v>
                </c:pt>
                <c:pt idx="4">
                  <c:v>3.26</c:v>
                </c:pt>
                <c:pt idx="5">
                  <c:v>5.45</c:v>
                </c:pt>
                <c:pt idx="6">
                  <c:v>5.63</c:v>
                </c:pt>
                <c:pt idx="7">
                  <c:v>8.0299999999999994</c:v>
                </c:pt>
                <c:pt idx="8">
                  <c:v>8.42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BB-433E-8364-C013CBDA9C6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MAPE</c:v>
                </c:pt>
              </c:strCache>
            </c:strRef>
          </c:tx>
          <c:spPr>
            <a:pattFill prst="narHorz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Linear Regression</c:v>
                </c:pt>
                <c:pt idx="1">
                  <c:v>Holt-Winters</c:v>
                </c:pt>
                <c:pt idx="2">
                  <c:v>SARIMA</c:v>
                </c:pt>
                <c:pt idx="3">
                  <c:v>Last Naïve</c:v>
                </c:pt>
                <c:pt idx="4">
                  <c:v>Random Forest</c:v>
                </c:pt>
                <c:pt idx="5">
                  <c:v>Prophet</c:v>
                </c:pt>
                <c:pt idx="6">
                  <c:v>Season Naïve</c:v>
                </c:pt>
                <c:pt idx="7">
                  <c:v>SVM</c:v>
                </c:pt>
                <c:pt idx="8">
                  <c:v>Month Mean Naïve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1.1599999999999999</c:v>
                </c:pt>
                <c:pt idx="1">
                  <c:v>1.32</c:v>
                </c:pt>
                <c:pt idx="2">
                  <c:v>1.71</c:v>
                </c:pt>
                <c:pt idx="3">
                  <c:v>2.04</c:v>
                </c:pt>
                <c:pt idx="4">
                  <c:v>3.19</c:v>
                </c:pt>
                <c:pt idx="5">
                  <c:v>5.6</c:v>
                </c:pt>
                <c:pt idx="6">
                  <c:v>5.46</c:v>
                </c:pt>
                <c:pt idx="7">
                  <c:v>7.71</c:v>
                </c:pt>
                <c:pt idx="8">
                  <c:v>8.07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2BB-433E-8364-C013CBDA9C6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RMSE</c:v>
                </c:pt>
              </c:strCache>
            </c:strRef>
          </c:tx>
          <c:spPr>
            <a:pattFill prst="narHorz">
              <a:fgClr>
                <a:schemeClr val="accent3"/>
              </a:fgClr>
              <a:bgClr>
                <a:schemeClr val="accent3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3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Linear Regression</c:v>
                </c:pt>
                <c:pt idx="1">
                  <c:v>Holt-Winters</c:v>
                </c:pt>
                <c:pt idx="2">
                  <c:v>SARIMA</c:v>
                </c:pt>
                <c:pt idx="3">
                  <c:v>Last Naïve</c:v>
                </c:pt>
                <c:pt idx="4">
                  <c:v>Random Forest</c:v>
                </c:pt>
                <c:pt idx="5">
                  <c:v>Prophet</c:v>
                </c:pt>
                <c:pt idx="6">
                  <c:v>Season Naïve</c:v>
                </c:pt>
                <c:pt idx="7">
                  <c:v>SVM</c:v>
                </c:pt>
                <c:pt idx="8">
                  <c:v>Month Mean Naïve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0.04</c:v>
                </c:pt>
                <c:pt idx="1">
                  <c:v>0.06</c:v>
                </c:pt>
                <c:pt idx="2">
                  <c:v>7.0000000000000007E-2</c:v>
                </c:pt>
                <c:pt idx="3">
                  <c:v>0.08</c:v>
                </c:pt>
                <c:pt idx="4">
                  <c:v>0.12</c:v>
                </c:pt>
                <c:pt idx="5">
                  <c:v>0.23</c:v>
                </c:pt>
                <c:pt idx="6">
                  <c:v>0.2</c:v>
                </c:pt>
                <c:pt idx="7">
                  <c:v>0.27</c:v>
                </c:pt>
                <c:pt idx="8">
                  <c:v>0.28000000000000003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2BB-433E-8364-C013CBDA9C6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64"/>
        <c:overlap val="-22"/>
        <c:axId val="251826975"/>
        <c:axId val="238577535"/>
      </c:barChart>
      <c:catAx>
        <c:axId val="2518269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8577535"/>
        <c:crosses val="autoZero"/>
        <c:auto val="1"/>
        <c:lblAlgn val="ctr"/>
        <c:lblOffset val="100"/>
        <c:noMultiLvlLbl val="0"/>
      </c:catAx>
      <c:valAx>
        <c:axId val="23857753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18269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SMAPE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Holt Winters</c:v>
                </c:pt>
                <c:pt idx="1">
                  <c:v>Last Naïve</c:v>
                </c:pt>
                <c:pt idx="2">
                  <c:v>Random Forest </c:v>
                </c:pt>
                <c:pt idx="3">
                  <c:v>Season Naïve</c:v>
                </c:pt>
                <c:pt idx="4">
                  <c:v>SARIMA</c:v>
                </c:pt>
                <c:pt idx="5">
                  <c:v>Linear Regression</c:v>
                </c:pt>
                <c:pt idx="6">
                  <c:v>SVM</c:v>
                </c:pt>
                <c:pt idx="7">
                  <c:v>Month Mean Naïve</c:v>
                </c:pt>
                <c:pt idx="8">
                  <c:v>Prophet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2.66</c:v>
                </c:pt>
                <c:pt idx="1">
                  <c:v>2.8</c:v>
                </c:pt>
                <c:pt idx="2">
                  <c:v>4.28</c:v>
                </c:pt>
                <c:pt idx="3">
                  <c:v>5.77</c:v>
                </c:pt>
                <c:pt idx="4">
                  <c:v>6.01</c:v>
                </c:pt>
                <c:pt idx="5">
                  <c:v>6.7</c:v>
                </c:pt>
                <c:pt idx="6">
                  <c:v>7.08</c:v>
                </c:pt>
                <c:pt idx="7">
                  <c:v>8.1</c:v>
                </c:pt>
                <c:pt idx="8">
                  <c:v>14.36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92-43D4-83F3-7C56A5AF340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MAPE</c:v>
                </c:pt>
              </c:strCache>
            </c:strRef>
          </c:tx>
          <c:spPr>
            <a:pattFill prst="narHorz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Holt Winters</c:v>
                </c:pt>
                <c:pt idx="1">
                  <c:v>Last Naïve</c:v>
                </c:pt>
                <c:pt idx="2">
                  <c:v>Random Forest </c:v>
                </c:pt>
                <c:pt idx="3">
                  <c:v>Season Naïve</c:v>
                </c:pt>
                <c:pt idx="4">
                  <c:v>SARIMA</c:v>
                </c:pt>
                <c:pt idx="5">
                  <c:v>Linear Regression</c:v>
                </c:pt>
                <c:pt idx="6">
                  <c:v>SVM</c:v>
                </c:pt>
                <c:pt idx="7">
                  <c:v>Month Mean Naïve</c:v>
                </c:pt>
                <c:pt idx="8">
                  <c:v>Prophet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2.59</c:v>
                </c:pt>
                <c:pt idx="1">
                  <c:v>2.68</c:v>
                </c:pt>
                <c:pt idx="2">
                  <c:v>4.33</c:v>
                </c:pt>
                <c:pt idx="3">
                  <c:v>5.56</c:v>
                </c:pt>
                <c:pt idx="4">
                  <c:v>5.83</c:v>
                </c:pt>
                <c:pt idx="5">
                  <c:v>6.49</c:v>
                </c:pt>
                <c:pt idx="6">
                  <c:v>6.68</c:v>
                </c:pt>
                <c:pt idx="7">
                  <c:v>8.1199999999999992</c:v>
                </c:pt>
                <c:pt idx="8">
                  <c:v>15.56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392-43D4-83F3-7C56A5AF340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RMSE</c:v>
                </c:pt>
              </c:strCache>
            </c:strRef>
          </c:tx>
          <c:spPr>
            <a:pattFill prst="narHorz">
              <a:fgClr>
                <a:schemeClr val="accent3"/>
              </a:fgClr>
              <a:bgClr>
                <a:schemeClr val="accent3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3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Holt Winters</c:v>
                </c:pt>
                <c:pt idx="1">
                  <c:v>Last Naïve</c:v>
                </c:pt>
                <c:pt idx="2">
                  <c:v>Random Forest </c:v>
                </c:pt>
                <c:pt idx="3">
                  <c:v>Season Naïve</c:v>
                </c:pt>
                <c:pt idx="4">
                  <c:v>SARIMA</c:v>
                </c:pt>
                <c:pt idx="5">
                  <c:v>Linear Regression</c:v>
                </c:pt>
                <c:pt idx="6">
                  <c:v>SVM</c:v>
                </c:pt>
                <c:pt idx="7">
                  <c:v>Month Mean Naïve</c:v>
                </c:pt>
                <c:pt idx="8">
                  <c:v>Prophet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0.1</c:v>
                </c:pt>
                <c:pt idx="1">
                  <c:v>0.1</c:v>
                </c:pt>
                <c:pt idx="2">
                  <c:v>0.14000000000000001</c:v>
                </c:pt>
                <c:pt idx="3">
                  <c:v>0.17</c:v>
                </c:pt>
                <c:pt idx="4">
                  <c:v>0.18</c:v>
                </c:pt>
                <c:pt idx="5">
                  <c:v>0.19</c:v>
                </c:pt>
                <c:pt idx="6">
                  <c:v>0.21</c:v>
                </c:pt>
                <c:pt idx="7">
                  <c:v>0.25</c:v>
                </c:pt>
                <c:pt idx="8">
                  <c:v>0.43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392-43D4-83F3-7C56A5AF340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64"/>
        <c:overlap val="-22"/>
        <c:axId val="214290511"/>
        <c:axId val="226140671"/>
      </c:barChart>
      <c:catAx>
        <c:axId val="2142905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6140671"/>
        <c:crosses val="autoZero"/>
        <c:auto val="1"/>
        <c:lblAlgn val="ctr"/>
        <c:lblOffset val="100"/>
        <c:noMultiLvlLbl val="0"/>
      </c:catAx>
      <c:valAx>
        <c:axId val="22614067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2905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SMAPE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A3TGCN (Dynamic Graph, All Features)</c:v>
                </c:pt>
                <c:pt idx="1">
                  <c:v>A3TGCN (Static, All Features)</c:v>
                </c:pt>
                <c:pt idx="2">
                  <c:v>Holt Winters</c:v>
                </c:pt>
                <c:pt idx="3">
                  <c:v>Last Naïve </c:v>
                </c:pt>
                <c:pt idx="4">
                  <c:v>Random Forest </c:v>
                </c:pt>
                <c:pt idx="5">
                  <c:v>Season Naïve 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9.01E-2</c:v>
                </c:pt>
                <c:pt idx="1">
                  <c:v>9.1999999999999998E-2</c:v>
                </c:pt>
                <c:pt idx="2">
                  <c:v>0.1</c:v>
                </c:pt>
                <c:pt idx="3">
                  <c:v>0.1</c:v>
                </c:pt>
                <c:pt idx="4">
                  <c:v>0.14000000000000001</c:v>
                </c:pt>
                <c:pt idx="5">
                  <c:v>0.17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5C-404F-B6C5-AF562F813F9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MAPE</c:v>
                </c:pt>
              </c:strCache>
            </c:strRef>
          </c:tx>
          <c:spPr>
            <a:pattFill prst="narHorz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A3TGCN (Dynamic Graph, All Features)</c:v>
                </c:pt>
                <c:pt idx="1">
                  <c:v>A3TGCN (Static, All Features)</c:v>
                </c:pt>
                <c:pt idx="2">
                  <c:v>Holt Winters</c:v>
                </c:pt>
                <c:pt idx="3">
                  <c:v>Last Naïve </c:v>
                </c:pt>
                <c:pt idx="4">
                  <c:v>Random Forest </c:v>
                </c:pt>
                <c:pt idx="5">
                  <c:v>Season Naïve 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0.29400999999999999</c:v>
                </c:pt>
                <c:pt idx="1">
                  <c:v>0.29429</c:v>
                </c:pt>
                <c:pt idx="2">
                  <c:v>2.59</c:v>
                </c:pt>
                <c:pt idx="3">
                  <c:v>2.68</c:v>
                </c:pt>
                <c:pt idx="4">
                  <c:v>4.33</c:v>
                </c:pt>
                <c:pt idx="5">
                  <c:v>5.56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45C-404F-B6C5-AF562F813F9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RMSE</c:v>
                </c:pt>
              </c:strCache>
            </c:strRef>
          </c:tx>
          <c:spPr>
            <a:pattFill prst="narHorz">
              <a:fgClr>
                <a:schemeClr val="accent3"/>
              </a:fgClr>
              <a:bgClr>
                <a:schemeClr val="accent3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3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A3TGCN (Dynamic Graph, All Features)</c:v>
                </c:pt>
                <c:pt idx="1">
                  <c:v>A3TGCN (Static, All Features)</c:v>
                </c:pt>
                <c:pt idx="2">
                  <c:v>Holt Winters</c:v>
                </c:pt>
                <c:pt idx="3">
                  <c:v>Last Naïve </c:v>
                </c:pt>
                <c:pt idx="4">
                  <c:v>Random Forest </c:v>
                </c:pt>
                <c:pt idx="5">
                  <c:v>Season Naïve 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0.13113</c:v>
                </c:pt>
                <c:pt idx="1">
                  <c:v>0.13147</c:v>
                </c:pt>
                <c:pt idx="2">
                  <c:v>2.66</c:v>
                </c:pt>
                <c:pt idx="3">
                  <c:v>2.8</c:v>
                </c:pt>
                <c:pt idx="4">
                  <c:v>4.28</c:v>
                </c:pt>
                <c:pt idx="5">
                  <c:v>5.77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45C-404F-B6C5-AF562F813F9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64"/>
        <c:overlap val="-22"/>
        <c:axId val="251847391"/>
        <c:axId val="226124351"/>
      </c:barChart>
      <c:catAx>
        <c:axId val="2518473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6124351"/>
        <c:crosses val="autoZero"/>
        <c:auto val="1"/>
        <c:lblAlgn val="ctr"/>
        <c:lblOffset val="100"/>
        <c:noMultiLvlLbl val="0"/>
      </c:catAx>
      <c:valAx>
        <c:axId val="2261243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18473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E44A2D-1383-4989-8331-180E275ED49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6ED8EC1-D6B2-4AD4-84D4-30CF1199B73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500" dirty="0"/>
            <a:t>Structured Data </a:t>
          </a:r>
          <a:r>
            <a:rPr lang="en-US" sz="2500" dirty="0">
              <a:sym typeface="Wingdings" panose="05000000000000000000" pitchFamily="2" charset="2"/>
            </a:rPr>
            <a:t></a:t>
          </a:r>
          <a:r>
            <a:rPr lang="en-US" sz="2500" dirty="0"/>
            <a:t> Graph Network Data for </a:t>
          </a:r>
          <a:r>
            <a:rPr lang="en-US" sz="2000" dirty="0">
              <a:solidFill>
                <a:srgbClr val="00B050"/>
              </a:solidFill>
            </a:rPr>
            <a:t>Node–level Prediction</a:t>
          </a:r>
        </a:p>
      </dgm:t>
    </dgm:pt>
    <dgm:pt modelId="{E6490A3C-2F20-45A4-98C9-870D232040D1}" type="parTrans" cxnId="{88E140F3-5863-4A7F-BFD1-E330294758E4}">
      <dgm:prSet/>
      <dgm:spPr/>
      <dgm:t>
        <a:bodyPr/>
        <a:lstStyle/>
        <a:p>
          <a:endParaRPr lang="en-US"/>
        </a:p>
      </dgm:t>
    </dgm:pt>
    <dgm:pt modelId="{62201648-D22C-4016-9CEB-12296369B8A7}" type="sibTrans" cxnId="{88E140F3-5863-4A7F-BFD1-E330294758E4}">
      <dgm:prSet/>
      <dgm:spPr/>
      <dgm:t>
        <a:bodyPr/>
        <a:lstStyle/>
        <a:p>
          <a:endParaRPr lang="en-US"/>
        </a:p>
      </dgm:t>
    </dgm:pt>
    <dgm:pt modelId="{1445E199-546D-409C-87CA-65BE85982A6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500" dirty="0"/>
            <a:t>Node </a:t>
          </a:r>
          <a:r>
            <a:rPr lang="en-US" sz="2500" dirty="0">
              <a:sym typeface="Wingdings" panose="05000000000000000000" pitchFamily="2" charset="2"/>
            </a:rPr>
            <a:t></a:t>
          </a:r>
          <a:r>
            <a:rPr lang="en-US" sz="2500" dirty="0"/>
            <a:t> County</a:t>
          </a:r>
        </a:p>
        <a:p>
          <a:pPr>
            <a:lnSpc>
              <a:spcPct val="100000"/>
            </a:lnSpc>
          </a:pPr>
          <a:r>
            <a:rPr lang="en-US" sz="1800" dirty="0">
              <a:solidFill>
                <a:srgbClr val="FFC000"/>
              </a:solidFill>
            </a:rPr>
            <a:t>Node Features:  Temporal (lags) + Census Data</a:t>
          </a:r>
        </a:p>
      </dgm:t>
    </dgm:pt>
    <dgm:pt modelId="{2D6A87E2-EFAE-4B15-97B4-284ACA969540}" type="parTrans" cxnId="{F71D77EE-1A99-418A-B591-C27161C8A141}">
      <dgm:prSet/>
      <dgm:spPr/>
      <dgm:t>
        <a:bodyPr/>
        <a:lstStyle/>
        <a:p>
          <a:endParaRPr lang="en-US"/>
        </a:p>
      </dgm:t>
    </dgm:pt>
    <dgm:pt modelId="{EBD7E8CC-F57B-4B01-ADF4-B1281F777BD8}" type="sibTrans" cxnId="{F71D77EE-1A99-418A-B591-C27161C8A141}">
      <dgm:prSet/>
      <dgm:spPr/>
      <dgm:t>
        <a:bodyPr/>
        <a:lstStyle/>
        <a:p>
          <a:endParaRPr lang="en-US"/>
        </a:p>
      </dgm:t>
    </dgm:pt>
    <dgm:pt modelId="{FE17220F-5BD5-451E-B297-3EFC9D575C8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500" dirty="0"/>
            <a:t>Edge </a:t>
          </a:r>
          <a:r>
            <a:rPr lang="en-US" sz="2500" dirty="0">
              <a:sym typeface="Wingdings" panose="05000000000000000000" pitchFamily="2" charset="2"/>
            </a:rPr>
            <a:t></a:t>
          </a:r>
          <a:r>
            <a:rPr lang="en-US" sz="2500" dirty="0"/>
            <a:t> Distance Between Counties  </a:t>
          </a:r>
        </a:p>
        <a:p>
          <a:pPr>
            <a:lnSpc>
              <a:spcPct val="100000"/>
            </a:lnSpc>
          </a:pPr>
          <a:r>
            <a:rPr lang="en-US" sz="1800" dirty="0">
              <a:solidFill>
                <a:srgbClr val="FF0000"/>
              </a:solidFill>
            </a:rPr>
            <a:t>Edge Feature: Distance in miles</a:t>
          </a:r>
        </a:p>
      </dgm:t>
    </dgm:pt>
    <dgm:pt modelId="{5C67933A-2BF6-440C-BC50-9D710BD9BACB}" type="parTrans" cxnId="{BE602432-DBE9-47B0-8771-A7866FDF95F8}">
      <dgm:prSet/>
      <dgm:spPr/>
      <dgm:t>
        <a:bodyPr/>
        <a:lstStyle/>
        <a:p>
          <a:endParaRPr lang="en-US"/>
        </a:p>
      </dgm:t>
    </dgm:pt>
    <dgm:pt modelId="{2A869DC8-B78D-4870-BA8F-64499AA3120F}" type="sibTrans" cxnId="{BE602432-DBE9-47B0-8771-A7866FDF95F8}">
      <dgm:prSet/>
      <dgm:spPr/>
      <dgm:t>
        <a:bodyPr/>
        <a:lstStyle/>
        <a:p>
          <a:endParaRPr lang="en-US"/>
        </a:p>
      </dgm:t>
    </dgm:pt>
    <dgm:pt modelId="{EA88D9CE-24BE-4AED-9170-636CC210AAAE}" type="pres">
      <dgm:prSet presAssocID="{D5E44A2D-1383-4989-8331-180E275ED49A}" presName="root" presStyleCnt="0">
        <dgm:presLayoutVars>
          <dgm:dir/>
          <dgm:resizeHandles val="exact"/>
        </dgm:presLayoutVars>
      </dgm:prSet>
      <dgm:spPr/>
    </dgm:pt>
    <dgm:pt modelId="{310F5247-32C5-412B-9625-438049EB2E26}" type="pres">
      <dgm:prSet presAssocID="{36ED8EC1-D6B2-4AD4-84D4-30CF1199B73E}" presName="compNode" presStyleCnt="0"/>
      <dgm:spPr/>
    </dgm:pt>
    <dgm:pt modelId="{07BB082D-98C7-476C-9A21-4B7D24187B24}" type="pres">
      <dgm:prSet presAssocID="{36ED8EC1-D6B2-4AD4-84D4-30CF1199B73E}" presName="bgRect" presStyleLbl="bgShp" presStyleIdx="0" presStyleCnt="3"/>
      <dgm:spPr/>
    </dgm:pt>
    <dgm:pt modelId="{810544DF-2FDB-4AC9-9FCE-940FB8E7C65C}" type="pres">
      <dgm:prSet presAssocID="{36ED8EC1-D6B2-4AD4-84D4-30CF1199B73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ions outline"/>
        </a:ext>
      </dgm:extLst>
    </dgm:pt>
    <dgm:pt modelId="{F7293B78-2018-4DFA-82B2-C5BDBAF4F9D8}" type="pres">
      <dgm:prSet presAssocID="{36ED8EC1-D6B2-4AD4-84D4-30CF1199B73E}" presName="spaceRect" presStyleCnt="0"/>
      <dgm:spPr/>
    </dgm:pt>
    <dgm:pt modelId="{D8AF8D26-31C4-4A86-821A-7589811DFC16}" type="pres">
      <dgm:prSet presAssocID="{36ED8EC1-D6B2-4AD4-84D4-30CF1199B73E}" presName="parTx" presStyleLbl="revTx" presStyleIdx="0" presStyleCnt="3">
        <dgm:presLayoutVars>
          <dgm:chMax val="0"/>
          <dgm:chPref val="0"/>
        </dgm:presLayoutVars>
      </dgm:prSet>
      <dgm:spPr/>
    </dgm:pt>
    <dgm:pt modelId="{79A7B0B5-959E-4FD6-98F8-F5AE6FD2158C}" type="pres">
      <dgm:prSet presAssocID="{62201648-D22C-4016-9CEB-12296369B8A7}" presName="sibTrans" presStyleCnt="0"/>
      <dgm:spPr/>
    </dgm:pt>
    <dgm:pt modelId="{E6E554FC-EA6B-475C-8EF1-DB0A8120530C}" type="pres">
      <dgm:prSet presAssocID="{1445E199-546D-409C-87CA-65BE85982A68}" presName="compNode" presStyleCnt="0"/>
      <dgm:spPr/>
    </dgm:pt>
    <dgm:pt modelId="{C7CAED2B-766A-4D41-83A4-6B286D949250}" type="pres">
      <dgm:prSet presAssocID="{1445E199-546D-409C-87CA-65BE85982A68}" presName="bgRect" presStyleLbl="bgShp" presStyleIdx="1" presStyleCnt="3" custLinFactNeighborX="0"/>
      <dgm:spPr/>
    </dgm:pt>
    <dgm:pt modelId="{936711FF-1F8A-437D-ABF6-2CE8777EA276}" type="pres">
      <dgm:prSet presAssocID="{1445E199-546D-409C-87CA-65BE85982A6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outline"/>
        </a:ext>
      </dgm:extLst>
    </dgm:pt>
    <dgm:pt modelId="{51AA6E05-2E3F-4071-9F05-415805C7F5EA}" type="pres">
      <dgm:prSet presAssocID="{1445E199-546D-409C-87CA-65BE85982A68}" presName="spaceRect" presStyleCnt="0"/>
      <dgm:spPr/>
    </dgm:pt>
    <dgm:pt modelId="{9CABFF45-9A10-4394-AA45-44E8A1A77AD8}" type="pres">
      <dgm:prSet presAssocID="{1445E199-546D-409C-87CA-65BE85982A68}" presName="parTx" presStyleLbl="revTx" presStyleIdx="1" presStyleCnt="3">
        <dgm:presLayoutVars>
          <dgm:chMax val="0"/>
          <dgm:chPref val="0"/>
        </dgm:presLayoutVars>
      </dgm:prSet>
      <dgm:spPr/>
    </dgm:pt>
    <dgm:pt modelId="{60BDDC4A-566E-4AE7-A473-4707BF2DA960}" type="pres">
      <dgm:prSet presAssocID="{EBD7E8CC-F57B-4B01-ADF4-B1281F777BD8}" presName="sibTrans" presStyleCnt="0"/>
      <dgm:spPr/>
    </dgm:pt>
    <dgm:pt modelId="{E4D21CA5-4EBB-4866-A2A5-1FD83D477E1E}" type="pres">
      <dgm:prSet presAssocID="{FE17220F-5BD5-451E-B297-3EFC9D575C8B}" presName="compNode" presStyleCnt="0"/>
      <dgm:spPr/>
    </dgm:pt>
    <dgm:pt modelId="{FAEC5A15-C48B-42E0-84F8-197E10C26073}" type="pres">
      <dgm:prSet presAssocID="{FE17220F-5BD5-451E-B297-3EFC9D575C8B}" presName="bgRect" presStyleLbl="bgShp" presStyleIdx="2" presStyleCnt="3"/>
      <dgm:spPr/>
    </dgm:pt>
    <dgm:pt modelId="{2296F7D1-E2A4-4377-BF69-CABE098F266C}" type="pres">
      <dgm:prSet presAssocID="{FE17220F-5BD5-451E-B297-3EFC9D575C8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ed with solid fill"/>
        </a:ext>
      </dgm:extLst>
    </dgm:pt>
    <dgm:pt modelId="{A29ADB7D-89E7-41C4-A409-2989C5510F9A}" type="pres">
      <dgm:prSet presAssocID="{FE17220F-5BD5-451E-B297-3EFC9D575C8B}" presName="spaceRect" presStyleCnt="0"/>
      <dgm:spPr/>
    </dgm:pt>
    <dgm:pt modelId="{19C476F6-FD50-448E-AB26-032EC9266F81}" type="pres">
      <dgm:prSet presAssocID="{FE17220F-5BD5-451E-B297-3EFC9D575C8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BDCE023-1F81-452D-807B-604399A1C683}" type="presOf" srcId="{36ED8EC1-D6B2-4AD4-84D4-30CF1199B73E}" destId="{D8AF8D26-31C4-4A86-821A-7589811DFC16}" srcOrd="0" destOrd="0" presId="urn:microsoft.com/office/officeart/2018/2/layout/IconVerticalSolidList"/>
    <dgm:cxn modelId="{BE602432-DBE9-47B0-8771-A7866FDF95F8}" srcId="{D5E44A2D-1383-4989-8331-180E275ED49A}" destId="{FE17220F-5BD5-451E-B297-3EFC9D575C8B}" srcOrd="2" destOrd="0" parTransId="{5C67933A-2BF6-440C-BC50-9D710BD9BACB}" sibTransId="{2A869DC8-B78D-4870-BA8F-64499AA3120F}"/>
    <dgm:cxn modelId="{BF1EB2BA-FC06-49EE-9651-F289A1C6F329}" type="presOf" srcId="{1445E199-546D-409C-87CA-65BE85982A68}" destId="{9CABFF45-9A10-4394-AA45-44E8A1A77AD8}" srcOrd="0" destOrd="0" presId="urn:microsoft.com/office/officeart/2018/2/layout/IconVerticalSolidList"/>
    <dgm:cxn modelId="{C82E8AC6-0CF5-425A-BCD6-93DFD61EF1B7}" type="presOf" srcId="{FE17220F-5BD5-451E-B297-3EFC9D575C8B}" destId="{19C476F6-FD50-448E-AB26-032EC9266F81}" srcOrd="0" destOrd="0" presId="urn:microsoft.com/office/officeart/2018/2/layout/IconVerticalSolidList"/>
    <dgm:cxn modelId="{F71D77EE-1A99-418A-B591-C27161C8A141}" srcId="{D5E44A2D-1383-4989-8331-180E275ED49A}" destId="{1445E199-546D-409C-87CA-65BE85982A68}" srcOrd="1" destOrd="0" parTransId="{2D6A87E2-EFAE-4B15-97B4-284ACA969540}" sibTransId="{EBD7E8CC-F57B-4B01-ADF4-B1281F777BD8}"/>
    <dgm:cxn modelId="{88E140F3-5863-4A7F-BFD1-E330294758E4}" srcId="{D5E44A2D-1383-4989-8331-180E275ED49A}" destId="{36ED8EC1-D6B2-4AD4-84D4-30CF1199B73E}" srcOrd="0" destOrd="0" parTransId="{E6490A3C-2F20-45A4-98C9-870D232040D1}" sibTransId="{62201648-D22C-4016-9CEB-12296369B8A7}"/>
    <dgm:cxn modelId="{1C0350F7-9272-44BB-9938-174E2138B54E}" type="presOf" srcId="{D5E44A2D-1383-4989-8331-180E275ED49A}" destId="{EA88D9CE-24BE-4AED-9170-636CC210AAAE}" srcOrd="0" destOrd="0" presId="urn:microsoft.com/office/officeart/2018/2/layout/IconVerticalSolidList"/>
    <dgm:cxn modelId="{1EDA67D3-5EC7-48D9-AF5E-4521491A5AE1}" type="presParOf" srcId="{EA88D9CE-24BE-4AED-9170-636CC210AAAE}" destId="{310F5247-32C5-412B-9625-438049EB2E26}" srcOrd="0" destOrd="0" presId="urn:microsoft.com/office/officeart/2018/2/layout/IconVerticalSolidList"/>
    <dgm:cxn modelId="{1CC5735A-EDEA-4D5F-83B9-E12D26C1926F}" type="presParOf" srcId="{310F5247-32C5-412B-9625-438049EB2E26}" destId="{07BB082D-98C7-476C-9A21-4B7D24187B24}" srcOrd="0" destOrd="0" presId="urn:microsoft.com/office/officeart/2018/2/layout/IconVerticalSolidList"/>
    <dgm:cxn modelId="{D24D2CA5-4AC6-4F49-A14C-1953EFC5EC64}" type="presParOf" srcId="{310F5247-32C5-412B-9625-438049EB2E26}" destId="{810544DF-2FDB-4AC9-9FCE-940FB8E7C65C}" srcOrd="1" destOrd="0" presId="urn:microsoft.com/office/officeart/2018/2/layout/IconVerticalSolidList"/>
    <dgm:cxn modelId="{3909185C-6369-4047-AAC2-778450AC5265}" type="presParOf" srcId="{310F5247-32C5-412B-9625-438049EB2E26}" destId="{F7293B78-2018-4DFA-82B2-C5BDBAF4F9D8}" srcOrd="2" destOrd="0" presId="urn:microsoft.com/office/officeart/2018/2/layout/IconVerticalSolidList"/>
    <dgm:cxn modelId="{EF2D2D17-FB18-4EDA-988E-B2C5B5F76668}" type="presParOf" srcId="{310F5247-32C5-412B-9625-438049EB2E26}" destId="{D8AF8D26-31C4-4A86-821A-7589811DFC16}" srcOrd="3" destOrd="0" presId="urn:microsoft.com/office/officeart/2018/2/layout/IconVerticalSolidList"/>
    <dgm:cxn modelId="{70CD2B9F-23ED-4C7A-A261-285C6DD37A32}" type="presParOf" srcId="{EA88D9CE-24BE-4AED-9170-636CC210AAAE}" destId="{79A7B0B5-959E-4FD6-98F8-F5AE6FD2158C}" srcOrd="1" destOrd="0" presId="urn:microsoft.com/office/officeart/2018/2/layout/IconVerticalSolidList"/>
    <dgm:cxn modelId="{04EF7785-CE2F-4165-8C56-6F268375EB2C}" type="presParOf" srcId="{EA88D9CE-24BE-4AED-9170-636CC210AAAE}" destId="{E6E554FC-EA6B-475C-8EF1-DB0A8120530C}" srcOrd="2" destOrd="0" presId="urn:microsoft.com/office/officeart/2018/2/layout/IconVerticalSolidList"/>
    <dgm:cxn modelId="{7A22D659-7032-4493-A422-2D4EA754552A}" type="presParOf" srcId="{E6E554FC-EA6B-475C-8EF1-DB0A8120530C}" destId="{C7CAED2B-766A-4D41-83A4-6B286D949250}" srcOrd="0" destOrd="0" presId="urn:microsoft.com/office/officeart/2018/2/layout/IconVerticalSolidList"/>
    <dgm:cxn modelId="{A9CB106E-01EC-4CB8-A8DA-C8186FDE8C4D}" type="presParOf" srcId="{E6E554FC-EA6B-475C-8EF1-DB0A8120530C}" destId="{936711FF-1F8A-437D-ABF6-2CE8777EA276}" srcOrd="1" destOrd="0" presId="urn:microsoft.com/office/officeart/2018/2/layout/IconVerticalSolidList"/>
    <dgm:cxn modelId="{160BBCF7-E24E-40C2-BE11-575F2F3DF55A}" type="presParOf" srcId="{E6E554FC-EA6B-475C-8EF1-DB0A8120530C}" destId="{51AA6E05-2E3F-4071-9F05-415805C7F5EA}" srcOrd="2" destOrd="0" presId="urn:microsoft.com/office/officeart/2018/2/layout/IconVerticalSolidList"/>
    <dgm:cxn modelId="{D0889215-F12F-47CE-8231-383285D7851D}" type="presParOf" srcId="{E6E554FC-EA6B-475C-8EF1-DB0A8120530C}" destId="{9CABFF45-9A10-4394-AA45-44E8A1A77AD8}" srcOrd="3" destOrd="0" presId="urn:microsoft.com/office/officeart/2018/2/layout/IconVerticalSolidList"/>
    <dgm:cxn modelId="{C482130D-8C72-4726-AC4B-843546EB1CE3}" type="presParOf" srcId="{EA88D9CE-24BE-4AED-9170-636CC210AAAE}" destId="{60BDDC4A-566E-4AE7-A473-4707BF2DA960}" srcOrd="3" destOrd="0" presId="urn:microsoft.com/office/officeart/2018/2/layout/IconVerticalSolidList"/>
    <dgm:cxn modelId="{7D62E7DD-EB8E-48F4-876C-C44ACC2296FB}" type="presParOf" srcId="{EA88D9CE-24BE-4AED-9170-636CC210AAAE}" destId="{E4D21CA5-4EBB-4866-A2A5-1FD83D477E1E}" srcOrd="4" destOrd="0" presId="urn:microsoft.com/office/officeart/2018/2/layout/IconVerticalSolidList"/>
    <dgm:cxn modelId="{3E99E9E1-7EA7-4EE1-B63C-B8D0625F5897}" type="presParOf" srcId="{E4D21CA5-4EBB-4866-A2A5-1FD83D477E1E}" destId="{FAEC5A15-C48B-42E0-84F8-197E10C26073}" srcOrd="0" destOrd="0" presId="urn:microsoft.com/office/officeart/2018/2/layout/IconVerticalSolidList"/>
    <dgm:cxn modelId="{E79425CC-C079-4CD1-9152-87CE801F6FBE}" type="presParOf" srcId="{E4D21CA5-4EBB-4866-A2A5-1FD83D477E1E}" destId="{2296F7D1-E2A4-4377-BF69-CABE098F266C}" srcOrd="1" destOrd="0" presId="urn:microsoft.com/office/officeart/2018/2/layout/IconVerticalSolidList"/>
    <dgm:cxn modelId="{C3455309-D341-45C9-BDBB-D075273A01E2}" type="presParOf" srcId="{E4D21CA5-4EBB-4866-A2A5-1FD83D477E1E}" destId="{A29ADB7D-89E7-41C4-A409-2989C5510F9A}" srcOrd="2" destOrd="0" presId="urn:microsoft.com/office/officeart/2018/2/layout/IconVerticalSolidList"/>
    <dgm:cxn modelId="{653B8BAC-17EB-457A-B78B-6A3C3376077C}" type="presParOf" srcId="{E4D21CA5-4EBB-4866-A2A5-1FD83D477E1E}" destId="{19C476F6-FD50-448E-AB26-032EC9266F8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BB082D-98C7-476C-9A21-4B7D24187B24}">
      <dsp:nvSpPr>
        <dsp:cNvPr id="0" name=""/>
        <dsp:cNvSpPr/>
      </dsp:nvSpPr>
      <dsp:spPr>
        <a:xfrm>
          <a:off x="0" y="622"/>
          <a:ext cx="5389335" cy="14563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0544DF-2FDB-4AC9-9FCE-940FB8E7C65C}">
      <dsp:nvSpPr>
        <dsp:cNvPr id="0" name=""/>
        <dsp:cNvSpPr/>
      </dsp:nvSpPr>
      <dsp:spPr>
        <a:xfrm>
          <a:off x="440550" y="328304"/>
          <a:ext cx="801000" cy="801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AF8D26-31C4-4A86-821A-7589811DFC16}">
      <dsp:nvSpPr>
        <dsp:cNvPr id="0" name=""/>
        <dsp:cNvSpPr/>
      </dsp:nvSpPr>
      <dsp:spPr>
        <a:xfrm>
          <a:off x="1682100" y="622"/>
          <a:ext cx="3707234" cy="1456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132" tIns="154132" rIns="154132" bIns="15413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Structured Data </a:t>
          </a:r>
          <a:r>
            <a:rPr lang="en-US" sz="2500" kern="1200" dirty="0">
              <a:sym typeface="Wingdings" panose="05000000000000000000" pitchFamily="2" charset="2"/>
            </a:rPr>
            <a:t></a:t>
          </a:r>
          <a:r>
            <a:rPr lang="en-US" sz="2500" kern="1200" dirty="0"/>
            <a:t> Graph Network Data for </a:t>
          </a:r>
          <a:r>
            <a:rPr lang="en-US" sz="2000" kern="1200" dirty="0">
              <a:solidFill>
                <a:srgbClr val="00B050"/>
              </a:solidFill>
            </a:rPr>
            <a:t>Node–level Prediction</a:t>
          </a:r>
        </a:p>
      </dsp:txBody>
      <dsp:txXfrm>
        <a:off x="1682100" y="622"/>
        <a:ext cx="3707234" cy="1456364"/>
      </dsp:txXfrm>
    </dsp:sp>
    <dsp:sp modelId="{C7CAED2B-766A-4D41-83A4-6B286D949250}">
      <dsp:nvSpPr>
        <dsp:cNvPr id="0" name=""/>
        <dsp:cNvSpPr/>
      </dsp:nvSpPr>
      <dsp:spPr>
        <a:xfrm>
          <a:off x="0" y="1821077"/>
          <a:ext cx="5389335" cy="14563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6711FF-1F8A-437D-ABF6-2CE8777EA276}">
      <dsp:nvSpPr>
        <dsp:cNvPr id="0" name=""/>
        <dsp:cNvSpPr/>
      </dsp:nvSpPr>
      <dsp:spPr>
        <a:xfrm>
          <a:off x="440550" y="2148759"/>
          <a:ext cx="801000" cy="801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BFF45-9A10-4394-AA45-44E8A1A77AD8}">
      <dsp:nvSpPr>
        <dsp:cNvPr id="0" name=""/>
        <dsp:cNvSpPr/>
      </dsp:nvSpPr>
      <dsp:spPr>
        <a:xfrm>
          <a:off x="1682100" y="1821077"/>
          <a:ext cx="3707234" cy="1456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132" tIns="154132" rIns="154132" bIns="15413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Node </a:t>
          </a:r>
          <a:r>
            <a:rPr lang="en-US" sz="2500" kern="1200" dirty="0">
              <a:sym typeface="Wingdings" panose="05000000000000000000" pitchFamily="2" charset="2"/>
            </a:rPr>
            <a:t></a:t>
          </a:r>
          <a:r>
            <a:rPr lang="en-US" sz="2500" kern="1200" dirty="0"/>
            <a:t> County</a:t>
          </a:r>
        </a:p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FFC000"/>
              </a:solidFill>
            </a:rPr>
            <a:t>Node Features:  Temporal (lags) + Census Data</a:t>
          </a:r>
        </a:p>
      </dsp:txBody>
      <dsp:txXfrm>
        <a:off x="1682100" y="1821077"/>
        <a:ext cx="3707234" cy="1456364"/>
      </dsp:txXfrm>
    </dsp:sp>
    <dsp:sp modelId="{FAEC5A15-C48B-42E0-84F8-197E10C26073}">
      <dsp:nvSpPr>
        <dsp:cNvPr id="0" name=""/>
        <dsp:cNvSpPr/>
      </dsp:nvSpPr>
      <dsp:spPr>
        <a:xfrm>
          <a:off x="0" y="3641532"/>
          <a:ext cx="5389335" cy="14563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96F7D1-E2A4-4377-BF69-CABE098F266C}">
      <dsp:nvSpPr>
        <dsp:cNvPr id="0" name=""/>
        <dsp:cNvSpPr/>
      </dsp:nvSpPr>
      <dsp:spPr>
        <a:xfrm>
          <a:off x="440550" y="3969214"/>
          <a:ext cx="801000" cy="801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C476F6-FD50-448E-AB26-032EC9266F81}">
      <dsp:nvSpPr>
        <dsp:cNvPr id="0" name=""/>
        <dsp:cNvSpPr/>
      </dsp:nvSpPr>
      <dsp:spPr>
        <a:xfrm>
          <a:off x="1682100" y="3641532"/>
          <a:ext cx="3707234" cy="1456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132" tIns="154132" rIns="154132" bIns="15413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Edge </a:t>
          </a:r>
          <a:r>
            <a:rPr lang="en-US" sz="2500" kern="1200" dirty="0">
              <a:sym typeface="Wingdings" panose="05000000000000000000" pitchFamily="2" charset="2"/>
            </a:rPr>
            <a:t></a:t>
          </a:r>
          <a:r>
            <a:rPr lang="en-US" sz="2500" kern="1200" dirty="0"/>
            <a:t> Distance Between Counties  </a:t>
          </a:r>
        </a:p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FF0000"/>
              </a:solidFill>
            </a:rPr>
            <a:t>Edge Feature: Distance in miles</a:t>
          </a:r>
        </a:p>
      </dsp:txBody>
      <dsp:txXfrm>
        <a:off x="1682100" y="3641532"/>
        <a:ext cx="3707234" cy="14563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379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62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38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63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09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07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061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968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768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819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609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C97C152B-A1BA-4E75-A2ED-8F414D9A4DFA}" type="datetime1">
              <a:rPr lang="en-US" smtClean="0"/>
              <a:t>5/5/2023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D5D44068-7F5F-4F9B-B58A-F0EFBC31CACD}" type="datetime1">
              <a:rPr lang="en-US" smtClean="0"/>
              <a:t>5/5/2023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2AB86F07-C65B-40FF-9EEA-F9F723708E1D}" type="datetime1">
              <a:rPr lang="en-US" smtClean="0"/>
              <a:t>5/5/2023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BA3DD041-128B-4433-A0BD-06D2EDA14003}" type="datetime1">
              <a:rPr lang="en-US" smtClean="0"/>
              <a:t>5/5/2023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C9812D17-8D67-4DD2-BE4C-F1F46469361A}" type="datetime1">
              <a:rPr lang="en-US" smtClean="0"/>
              <a:t>5/5/2023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1D2D0F0A-B445-4B52-945E-6D654E26B3F2}" type="datetime1">
              <a:rPr lang="en-US" smtClean="0"/>
              <a:t>5/5/2023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D4E7CC6E-1A2E-4C31-9191-44E0F63B1A8E}" type="datetime1">
              <a:rPr lang="en-US" smtClean="0"/>
              <a:t>5/5/2023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A3EA23EE-2014-4974-BB9A-C1D4FFAE984C}" type="datetime1">
              <a:rPr lang="en-US" smtClean="0"/>
              <a:t>5/5/2023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361249C1-DF4F-467C-BCC5-D341A3A2EAD9}" type="datetime1">
              <a:rPr lang="en-US" smtClean="0"/>
              <a:t>5/5/2023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8BFA1-2459-4193-A09A-86B63E70313A}" type="datetime1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D6300DA4-F5BD-456C-98B9-906F27E729B7}" type="datetime1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E6AAA33A-BACD-41B3-8A93-787184FA92C9}" type="datetime1">
              <a:rPr lang="en-US" smtClean="0"/>
              <a:t>5/5/2023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FE9242F1-1AB7-4B58-A980-137D9E520FA6}" type="datetime1">
              <a:rPr lang="en-US" smtClean="0"/>
              <a:t>5/5/2023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37C2ADEF-D359-40D6-9C9E-2DC54600F09C}" type="datetime1">
              <a:rPr lang="en-US" smtClean="0"/>
              <a:t>5/5/2023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7C20A6E6-BD5D-4C68-95AF-B3AFB7496F31}" type="datetime1">
              <a:rPr lang="en-US" smtClean="0"/>
              <a:t>5/5/2023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bhuvan454.github.io/" TargetMode="External"/><Relationship Id="rId2" Type="http://schemas.openxmlformats.org/officeDocument/2006/relationships/hyperlink" Target="mailto:Bhuvankumarchennoju@gamil.com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3774" y="665825"/>
            <a:ext cx="4376692" cy="3338795"/>
          </a:xfrm>
        </p:spPr>
        <p:txBody>
          <a:bodyPr anchor="b" anchorCtr="0">
            <a:normAutofit/>
          </a:bodyPr>
          <a:lstStyle/>
          <a:p>
            <a:r>
              <a:rPr lang="en-US" sz="4000" dirty="0"/>
              <a:t>Dynamic Activity Predictions Using Graph-based Neural Networks for Time Series Forecasting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63774" y="4287791"/>
            <a:ext cx="3903509" cy="173196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Bhuvan Chennoju,</a:t>
            </a:r>
          </a:p>
          <a:p>
            <a:pPr>
              <a:lnSpc>
                <a:spcPct val="100000"/>
              </a:lnSpc>
            </a:pPr>
            <a:r>
              <a:rPr lang="en-US" dirty="0"/>
              <a:t>MS in Computer Science Candidate</a:t>
            </a:r>
          </a:p>
          <a:p>
            <a:pPr>
              <a:lnSpc>
                <a:spcPct val="100000"/>
              </a:lnSpc>
            </a:pPr>
            <a:r>
              <a:rPr lang="en-US" dirty="0"/>
              <a:t>School of Science and Engineering.,</a:t>
            </a:r>
          </a:p>
          <a:p>
            <a:pPr>
              <a:lnSpc>
                <a:spcPct val="100000"/>
              </a:lnSpc>
            </a:pPr>
            <a:r>
              <a:rPr lang="en-US" dirty="0"/>
              <a:t>University of Missouri – Kansas City.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580B90-D061-B74F-7BEA-90D1DC193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A23EE-2014-4974-BB9A-C1D4FFAE984C}" type="datetime1">
              <a:rPr lang="en-US" smtClean="0"/>
              <a:t>5/5/2023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AFCCFE-7D99-336D-62A8-F4165395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AA3D45-B593-D845-7816-3E652A381A34}"/>
              </a:ext>
            </a:extLst>
          </p:cNvPr>
          <p:cNvSpPr txBox="1"/>
          <p:nvPr/>
        </p:nvSpPr>
        <p:spPr>
          <a:xfrm>
            <a:off x="1373529" y="2393758"/>
            <a:ext cx="94449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+mj-lt"/>
              </a:rPr>
              <a:t>Literature Review and Related Work</a:t>
            </a:r>
          </a:p>
        </p:txBody>
      </p:sp>
    </p:spTree>
    <p:extLst>
      <p:ext uri="{BB962C8B-B14F-4D97-AF65-F5344CB8AC3E}">
        <p14:creationId xmlns:p14="http://schemas.microsoft.com/office/powerpoint/2010/main" val="2732159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813" y="240979"/>
            <a:ext cx="11619494" cy="821803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800" b="0" i="0" u="none" strike="noStrike" baseline="0" dirty="0">
                <a:latin typeface="+mj-lt"/>
              </a:rPr>
              <a:t>Why Tem</a:t>
            </a:r>
            <a:r>
              <a:rPr lang="en-US" sz="4800" dirty="0">
                <a:latin typeface="+mj-lt"/>
              </a:rPr>
              <a:t>poral Graph Convolutional Networks?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C6A7CE-D9AB-4925-3100-67456E1B1EEA}"/>
              </a:ext>
            </a:extLst>
          </p:cNvPr>
          <p:cNvSpPr txBox="1"/>
          <p:nvPr/>
        </p:nvSpPr>
        <p:spPr>
          <a:xfrm>
            <a:off x="658813" y="1198041"/>
            <a:ext cx="10244539" cy="4537149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marL="285750" lvl="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A203EF-849C-95C4-984E-EF982B0F86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30B07537-7808-4179-A079-0EEA90B63165}" type="datetime1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5/5/2023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29ED8-24C8-99C5-8AB9-C6D699F63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5B372C-1DDC-D6CD-4494-97B4095B9298}"/>
              </a:ext>
            </a:extLst>
          </p:cNvPr>
          <p:cNvSpPr txBox="1"/>
          <p:nvPr/>
        </p:nvSpPr>
        <p:spPr>
          <a:xfrm>
            <a:off x="508814" y="1122810"/>
            <a:ext cx="6788632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900" dirty="0">
              <a:latin typeface="URWPalladioL-Rom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0" i="0" u="none" strike="noStrike" baseline="0" dirty="0">
                <a:latin typeface="URWPalladioL-Roma"/>
              </a:rPr>
              <a:t>Traffic</a:t>
            </a:r>
            <a:r>
              <a:rPr lang="en-US" sz="1900" dirty="0">
                <a:latin typeface="URWPalladioL-Roma"/>
              </a:rPr>
              <a:t> </a:t>
            </a:r>
            <a:r>
              <a:rPr lang="en-US" sz="1900" b="0" i="0" u="none" strike="noStrike" baseline="0" dirty="0">
                <a:latin typeface="URWPalladioL-Roma"/>
              </a:rPr>
              <a:t>forecasting, Energy Demand forecasting, and Pandemic Spread forecasting are a few applications where forecasting has always been challenging due to its complex spatial and temporal dependences.</a:t>
            </a:r>
          </a:p>
          <a:p>
            <a:pPr algn="l"/>
            <a:endParaRPr lang="en-US" sz="1900" dirty="0">
              <a:latin typeface="URWPalladioL-Rom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0" i="0" u="none" strike="noStrike" baseline="0" dirty="0">
                <a:solidFill>
                  <a:srgbClr val="00B0F0"/>
                </a:solidFill>
                <a:latin typeface="URWPalladioL-Roma"/>
              </a:rPr>
              <a:t>Spatial Dependence:  </a:t>
            </a:r>
            <a:r>
              <a:rPr lang="en-US" sz="1900" b="0" i="0" u="none" strike="noStrike" baseline="0" dirty="0">
                <a:latin typeface="URWPalladioL-Roma"/>
              </a:rPr>
              <a:t>dominated by the topological structures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00B0F0"/>
                </a:solidFill>
                <a:latin typeface="URWPalladioL-Roma"/>
              </a:rPr>
              <a:t>Temporal dependence:  </a:t>
            </a:r>
            <a:r>
              <a:rPr lang="en-US" sz="1900" dirty="0">
                <a:latin typeface="URWPalladioL-Roma"/>
              </a:rPr>
              <a:t>dynamic over time, mainly reflected in periodicity and trend.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900" b="0" i="0" u="none" strike="noStrike" baseline="0" dirty="0">
              <a:latin typeface="URWPalladioL-Rom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0" i="0" u="none" strike="noStrike" baseline="0" dirty="0">
                <a:latin typeface="URWPalladioL-Roma"/>
              </a:rPr>
              <a:t>Traditional forecasting methods such as Autoregressive Integrated Moving Average (ARIMA) model, SVM</a:t>
            </a:r>
            <a:r>
              <a:rPr lang="en-US" sz="1900" dirty="0">
                <a:latin typeface="URWPalladioL-Roma"/>
              </a:rPr>
              <a:t>s</a:t>
            </a:r>
            <a:r>
              <a:rPr lang="en-US" sz="1900" b="0" i="0" u="none" strike="noStrike" baseline="0" dirty="0">
                <a:latin typeface="URWPalladioL-Roma"/>
              </a:rPr>
              <a:t>, KNN</a:t>
            </a:r>
            <a:r>
              <a:rPr lang="en-US" sz="1900" dirty="0">
                <a:latin typeface="URWPalladioL-Roma"/>
              </a:rPr>
              <a:t>s</a:t>
            </a:r>
            <a:r>
              <a:rPr lang="en-US" sz="1900" b="0" i="0" u="none" strike="noStrike" baseline="0" dirty="0">
                <a:latin typeface="URWPalladioL-Roma"/>
              </a:rPr>
              <a:t>, and others capture temporal dependence </a:t>
            </a:r>
            <a:r>
              <a:rPr lang="en-US" sz="1900" dirty="0">
                <a:solidFill>
                  <a:srgbClr val="FFC000"/>
                </a:solidFill>
                <a:latin typeface="URWPalladioL-Roma"/>
              </a:rPr>
              <a:t>while i</a:t>
            </a:r>
            <a:r>
              <a:rPr lang="en-US" sz="1900" b="0" i="0" u="none" strike="noStrike" baseline="0" dirty="0">
                <a:solidFill>
                  <a:srgbClr val="FFC000"/>
                </a:solidFill>
                <a:latin typeface="URWPalladioL-Roma"/>
              </a:rPr>
              <a:t>gnoring spatial dependence. </a:t>
            </a:r>
            <a:r>
              <a:rPr lang="en-US" sz="900" b="0" i="0" u="none" strike="noStrike" baseline="0" dirty="0">
                <a:latin typeface="URWPalladioL-Roma"/>
              </a:rPr>
              <a:t>[</a:t>
            </a:r>
            <a:r>
              <a:rPr lang="en-US" sz="900" b="0" i="0" u="none" strike="noStrike" baseline="0" dirty="0">
                <a:latin typeface="NimbusRomNo9L-Regu"/>
              </a:rPr>
              <a:t>J. Zhu et al., 2020</a:t>
            </a:r>
            <a:r>
              <a:rPr lang="en-US" sz="900" b="0" i="0" u="none" strike="noStrike" baseline="0" dirty="0">
                <a:latin typeface="URWPalladioL-Roma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DE3DA3-706E-8A9C-11A3-53D841907AC0}"/>
              </a:ext>
            </a:extLst>
          </p:cNvPr>
          <p:cNvSpPr txBox="1"/>
          <p:nvPr/>
        </p:nvSpPr>
        <p:spPr>
          <a:xfrm>
            <a:off x="6773662" y="6291768"/>
            <a:ext cx="5220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u="none" strike="noStrike" baseline="0" dirty="0">
                <a:solidFill>
                  <a:schemeClr val="tx1">
                    <a:lumMod val="50000"/>
                  </a:schemeClr>
                </a:solidFill>
                <a:latin typeface="NimbusRomNo9L-Regu"/>
              </a:rPr>
              <a:t>J. Zhu, Y. Song, L. Zhao, and H. Li, “A3t-gcn: Attention temporal graph convolutional network for traffic forecasting,” 2020.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C377D8-BCC9-BF35-CBC4-915CFA895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361" y="2276469"/>
            <a:ext cx="4295643" cy="18784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75C99D-E9FD-B3D0-BA85-2B38EE3BF4B7}"/>
              </a:ext>
            </a:extLst>
          </p:cNvPr>
          <p:cNvSpPr txBox="1"/>
          <p:nvPr/>
        </p:nvSpPr>
        <p:spPr>
          <a:xfrm>
            <a:off x="7618361" y="4503480"/>
            <a:ext cx="429564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b="0" i="0" u="none" strike="noStrike" baseline="0" dirty="0">
                <a:latin typeface="NimbusSanL-Regu"/>
              </a:rPr>
              <a:t>Fig. Assuming that node 1 is a central road. (a) The blue nodes</a:t>
            </a:r>
          </a:p>
          <a:p>
            <a:pPr algn="l"/>
            <a:r>
              <a:rPr lang="en-US" sz="1100" b="0" i="0" u="none" strike="noStrike" baseline="0" dirty="0">
                <a:latin typeface="NimbusSanL-Regu"/>
              </a:rPr>
              <a:t>indicate the roads connected to the central road. (b) We obtain the</a:t>
            </a:r>
          </a:p>
          <a:p>
            <a:pPr algn="l"/>
            <a:r>
              <a:rPr lang="en-US" sz="1100" b="0" i="0" u="none" strike="noStrike" baseline="0" dirty="0">
                <a:latin typeface="NimbusSanL-Regu"/>
              </a:rPr>
              <a:t>spatial feature by obtaining the topological relationship between road 1 and the surrounding roads.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6818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FB9AEEB-5780-9590-50E8-132AE7CC2CC3}"/>
              </a:ext>
            </a:extLst>
          </p:cNvPr>
          <p:cNvSpPr/>
          <p:nvPr/>
        </p:nvSpPr>
        <p:spPr>
          <a:xfrm>
            <a:off x="7116500" y="2183908"/>
            <a:ext cx="4267201" cy="347605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813" y="139027"/>
            <a:ext cx="11355238" cy="1366019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800" b="0" i="0" u="none" strike="noStrike" baseline="0" dirty="0">
                <a:latin typeface="+mj-lt"/>
              </a:rPr>
              <a:t>Why Tem</a:t>
            </a:r>
            <a:r>
              <a:rPr lang="en-US" sz="4800" dirty="0">
                <a:latin typeface="+mj-lt"/>
              </a:rPr>
              <a:t>poral Graph Convolutional Networks? (cont.)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C6A7CE-D9AB-4925-3100-67456E1B1EEA}"/>
              </a:ext>
            </a:extLst>
          </p:cNvPr>
          <p:cNvSpPr txBox="1"/>
          <p:nvPr/>
        </p:nvSpPr>
        <p:spPr>
          <a:xfrm>
            <a:off x="658813" y="1198041"/>
            <a:ext cx="10244539" cy="4537149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marL="285750" lvl="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A203EF-849C-95C4-984E-EF982B0F86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30B07537-7808-4179-A079-0EEA90B63165}" type="datetime1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5/5/2023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29ED8-24C8-99C5-8AB9-C6D699F63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5B372C-1DDC-D6CD-4494-97B4095B9298}"/>
              </a:ext>
            </a:extLst>
          </p:cNvPr>
          <p:cNvSpPr txBox="1"/>
          <p:nvPr/>
        </p:nvSpPr>
        <p:spPr>
          <a:xfrm>
            <a:off x="508813" y="1505046"/>
            <a:ext cx="6255970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>
              <a:latin typeface="URWPalladioL-Rom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URWPalladioL-Roma"/>
              </a:rPr>
              <a:t>Later CNNs were introduced for </a:t>
            </a:r>
            <a:r>
              <a:rPr lang="en-US" sz="2000" b="0" i="0" u="none" strike="noStrike" baseline="0" dirty="0">
                <a:solidFill>
                  <a:srgbClr val="FFC000"/>
                </a:solidFill>
                <a:latin typeface="URWPalladioL-Roma"/>
              </a:rPr>
              <a:t>spatial modeling</a:t>
            </a:r>
            <a:r>
              <a:rPr lang="en-US" sz="2000" b="0" i="0" u="none" strike="noStrike" baseline="0" dirty="0">
                <a:latin typeface="URWPalladioL-Roma"/>
              </a:rPr>
              <a:t>, But they cannot work with complex irregular</a:t>
            </a:r>
            <a:r>
              <a:rPr lang="en-US" sz="2000" dirty="0">
                <a:latin typeface="URWPalladioL-Roma"/>
              </a:rPr>
              <a:t> spatial patterns to capture spatial dependence. </a:t>
            </a:r>
          </a:p>
          <a:p>
            <a:pPr algn="l"/>
            <a:endParaRPr lang="en-US" sz="2000" dirty="0">
              <a:solidFill>
                <a:srgbClr val="FFC000"/>
              </a:solidFill>
              <a:latin typeface="URWPalladioL-Rom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URWPalladioL-Roma"/>
              </a:rPr>
              <a:t>Graph </a:t>
            </a:r>
            <a:r>
              <a:rPr lang="en-US" sz="2000" dirty="0">
                <a:latin typeface="URWPalladioL-Roma"/>
              </a:rPr>
              <a:t>Convolutional Networks are effective in handling such spatial dependence. </a:t>
            </a:r>
            <a:r>
              <a:rPr lang="en-US" sz="2000" dirty="0">
                <a:solidFill>
                  <a:srgbClr val="FFC000"/>
                </a:solidFill>
                <a:latin typeface="URWPalladioL-Roma"/>
              </a:rPr>
              <a:t>Temporal Graph Convolutional Networks </a:t>
            </a:r>
            <a:r>
              <a:rPr lang="en-US" sz="2000" dirty="0">
                <a:latin typeface="URWPalladioL-Roma"/>
              </a:rPr>
              <a:t>were introduced to capture </a:t>
            </a:r>
            <a:r>
              <a:rPr lang="en-US" sz="2000" dirty="0">
                <a:solidFill>
                  <a:srgbClr val="FFC000"/>
                </a:solidFill>
                <a:latin typeface="URWPalladioL-Roma"/>
              </a:rPr>
              <a:t>both spatial and temporal dependence.</a:t>
            </a:r>
          </a:p>
          <a:p>
            <a:pPr algn="l"/>
            <a:endParaRPr lang="en-US" sz="2000" dirty="0">
              <a:latin typeface="URWPalladioL-Rom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URWPalladioL-Roma"/>
              </a:rPr>
              <a:t>Temporal Graph Networks(TGNs) operating on continuous time dynamic graphs represented as events.</a:t>
            </a:r>
          </a:p>
          <a:p>
            <a:pPr algn="l"/>
            <a:endParaRPr lang="en-US" sz="2000" b="0" i="0" u="none" strike="noStrike" baseline="0" dirty="0">
              <a:latin typeface="URWPalladioL-Rom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URWPalladioL-Roma"/>
              </a:rPr>
              <a:t>Predictions could be Node Level, Edge Level</a:t>
            </a:r>
            <a:endParaRPr lang="en-US" sz="1900" b="0" i="0" u="none" strike="noStrike" baseline="0" dirty="0">
              <a:latin typeface="URWPalladioL-Roma"/>
            </a:endParaRPr>
          </a:p>
          <a:p>
            <a:pPr algn="l"/>
            <a:endParaRPr lang="en-US" dirty="0">
              <a:latin typeface="URWPalladioL-Roma"/>
            </a:endParaRPr>
          </a:p>
          <a:p>
            <a:pPr algn="l"/>
            <a:endParaRPr lang="en-US" sz="1800" b="0" i="0" u="none" strike="noStrike" baseline="0" dirty="0">
              <a:latin typeface="URWPalladioL-Roma"/>
            </a:endParaRPr>
          </a:p>
          <a:p>
            <a:pPr algn="l"/>
            <a:r>
              <a:rPr lang="en-US" sz="1800" b="0" i="0" u="none" strike="noStrike" baseline="0" dirty="0">
                <a:latin typeface="URWPalladioL-Roma"/>
              </a:rPr>
              <a:t> 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30DB14C-7840-F4E9-1449-60517D703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06323" y="2342604"/>
            <a:ext cx="3967652" cy="323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46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877" y="154314"/>
            <a:ext cx="8296129" cy="686057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800" dirty="0">
                <a:latin typeface="+mj-lt"/>
              </a:rPr>
              <a:t>Model Framework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7ACCEC-EC77-7E6F-B6BF-BE353A830C14}"/>
              </a:ext>
            </a:extLst>
          </p:cNvPr>
          <p:cNvSpPr txBox="1"/>
          <p:nvPr/>
        </p:nvSpPr>
        <p:spPr>
          <a:xfrm>
            <a:off x="357886" y="926438"/>
            <a:ext cx="11360637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</a:schemeClr>
                </a:solidFill>
              </a:rPr>
              <a:t>Attention-Based Temporal Graph Convolutional Network:  </a:t>
            </a:r>
            <a:r>
              <a:rPr lang="en-US" sz="900" dirty="0">
                <a:solidFill>
                  <a:schemeClr val="tx1">
                    <a:lumMod val="50000"/>
                  </a:schemeClr>
                </a:solidFill>
              </a:rPr>
              <a:t>[</a:t>
            </a:r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NimbusRomNo9L-Regu"/>
              </a:rPr>
              <a:t>J. Zhu et al., 2020</a:t>
            </a:r>
            <a:r>
              <a:rPr lang="en-US" sz="900" dirty="0">
                <a:solidFill>
                  <a:schemeClr val="tx1">
                    <a:lumMod val="50000"/>
                  </a:schemeClr>
                </a:solidFill>
              </a:rPr>
              <a:t>]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GRU</a:t>
            </a:r>
            <a:r>
              <a:rPr lang="en-US" dirty="0"/>
              <a:t> captures the </a:t>
            </a:r>
            <a:r>
              <a:rPr lang="en-US" dirty="0">
                <a:solidFill>
                  <a:srgbClr val="FFFF00"/>
                </a:solidFill>
              </a:rPr>
              <a:t>dynamic variation </a:t>
            </a:r>
            <a:r>
              <a:rPr lang="en-US" dirty="0"/>
              <a:t>of node attributes to obtain the </a:t>
            </a:r>
            <a:r>
              <a:rPr lang="en-US" dirty="0">
                <a:solidFill>
                  <a:srgbClr val="FFFF00"/>
                </a:solidFill>
              </a:rPr>
              <a:t>Local temporal </a:t>
            </a:r>
            <a:r>
              <a:rPr lang="en-US" dirty="0"/>
              <a:t>tendency of the Network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Where the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Attention model </a:t>
            </a:r>
            <a:r>
              <a:rPr lang="en-US" dirty="0"/>
              <a:t>captures the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global variation</a:t>
            </a:r>
            <a:r>
              <a:rPr lang="en-US" dirty="0"/>
              <a:t> trend of the Network to predict the future Network State accurately.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7B51EC-A069-1418-2D92-97B8EB4D6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442" y="4025146"/>
            <a:ext cx="7180250" cy="1909763"/>
          </a:xfrm>
          <a:prstGeom prst="rect">
            <a:avLst/>
          </a:prstGeom>
        </p:spPr>
      </p:pic>
      <p:sp>
        <p:nvSpPr>
          <p:cNvPr id="11" name="Right Brace 10">
            <a:extLst>
              <a:ext uri="{FF2B5EF4-FFF2-40B4-BE49-F238E27FC236}">
                <a16:creationId xmlns:a16="http://schemas.microsoft.com/office/drawing/2014/main" id="{5E7BECE9-AF20-3340-C5A5-431DAB79F798}"/>
              </a:ext>
            </a:extLst>
          </p:cNvPr>
          <p:cNvSpPr/>
          <p:nvPr/>
        </p:nvSpPr>
        <p:spPr>
          <a:xfrm rot="16200000">
            <a:off x="3739278" y="2698450"/>
            <a:ext cx="248057" cy="2157274"/>
          </a:xfrm>
          <a:prstGeom prst="rightBrac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6DE30114-F323-EAB9-AFC8-CA8CEEBEA8A7}"/>
              </a:ext>
            </a:extLst>
          </p:cNvPr>
          <p:cNvSpPr/>
          <p:nvPr/>
        </p:nvSpPr>
        <p:spPr>
          <a:xfrm rot="16200000">
            <a:off x="7379761" y="2407002"/>
            <a:ext cx="231858" cy="2712834"/>
          </a:xfrm>
          <a:prstGeom prst="rightBrac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11796545-C9B3-9F2B-F89E-9567BCCF46B3}"/>
              </a:ext>
            </a:extLst>
          </p:cNvPr>
          <p:cNvSpPr/>
          <p:nvPr/>
        </p:nvSpPr>
        <p:spPr>
          <a:xfrm rot="16200000">
            <a:off x="5439287" y="3220087"/>
            <a:ext cx="248058" cy="1070463"/>
          </a:xfrm>
          <a:prstGeom prst="rightBrac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64ACDD-172A-EB74-C173-2EFBF84898FB}"/>
              </a:ext>
            </a:extLst>
          </p:cNvPr>
          <p:cNvSpPr txBox="1"/>
          <p:nvPr/>
        </p:nvSpPr>
        <p:spPr>
          <a:xfrm>
            <a:off x="3285069" y="2928263"/>
            <a:ext cx="1408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The hidden states are calculated in CNN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D8D8E8-DB42-B18D-F5C5-18254FCBFBCC}"/>
              </a:ext>
            </a:extLst>
          </p:cNvPr>
          <p:cNvSpPr txBox="1"/>
          <p:nvPr/>
        </p:nvSpPr>
        <p:spPr>
          <a:xfrm>
            <a:off x="4951045" y="2620836"/>
            <a:ext cx="13386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</a:rPr>
              <a:t>A scoring function is designed to calculate the weight of each hidden state.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625647-746B-B55F-34DB-CFF30287C9EE}"/>
              </a:ext>
            </a:extLst>
          </p:cNvPr>
          <p:cNvSpPr txBox="1"/>
          <p:nvPr/>
        </p:nvSpPr>
        <p:spPr>
          <a:xfrm>
            <a:off x="6297474" y="2810519"/>
            <a:ext cx="25268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An attention function is designed to calculate the context vector (Ct) that describes global </a:t>
            </a:r>
            <a:r>
              <a:rPr lang="en-US" sz="1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parameter </a:t>
            </a:r>
            <a:r>
              <a:rPr lang="en-US" sz="12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variation information.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88A161-2FF7-BAFB-D800-9236C854DCD4}"/>
              </a:ext>
            </a:extLst>
          </p:cNvPr>
          <p:cNvSpPr txBox="1"/>
          <p:nvPr/>
        </p:nvSpPr>
        <p:spPr>
          <a:xfrm>
            <a:off x="357886" y="4353913"/>
            <a:ext cx="18065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dirty="0">
                <a:effectLst/>
              </a:rPr>
              <a:t>Soft attention models involve three main steps: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BCC80E-1AA6-B193-D982-51BE621D1F05}"/>
              </a:ext>
            </a:extLst>
          </p:cNvPr>
          <p:cNvSpPr txBox="1"/>
          <p:nvPr/>
        </p:nvSpPr>
        <p:spPr>
          <a:xfrm>
            <a:off x="3483639" y="6003998"/>
            <a:ext cx="5226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Attention Based Temporal Graph Convolutional Network Framework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B2920CF-F663-670E-104B-6015C2BC0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797" y="4025146"/>
            <a:ext cx="7180250" cy="190976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C26E4FD-AE34-3475-724D-4FE7864B0979}"/>
              </a:ext>
            </a:extLst>
          </p:cNvPr>
          <p:cNvSpPr txBox="1"/>
          <p:nvPr/>
        </p:nvSpPr>
        <p:spPr>
          <a:xfrm>
            <a:off x="3482994" y="6003998"/>
            <a:ext cx="5226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Attention Based Temporal Graph Convolutional Network Framework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1F2F60-021F-A66D-D60E-6A9C26CE4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50F9-FDA2-46A6-A822-8146DD81869E}" type="datetime1">
              <a:rPr lang="en-US" smtClean="0"/>
              <a:t>5/5/2023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6E6E1-AFDE-C4C8-326E-430BACC13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69C503-2392-61B4-626D-A05FDE464836}"/>
              </a:ext>
            </a:extLst>
          </p:cNvPr>
          <p:cNvSpPr txBox="1"/>
          <p:nvPr/>
        </p:nvSpPr>
        <p:spPr>
          <a:xfrm>
            <a:off x="6860489" y="6323556"/>
            <a:ext cx="5220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u="none" strike="noStrike" baseline="0" dirty="0">
                <a:solidFill>
                  <a:schemeClr val="tx1">
                    <a:lumMod val="50000"/>
                  </a:schemeClr>
                </a:solidFill>
                <a:latin typeface="NimbusRomNo9L-Regu"/>
              </a:rPr>
              <a:t>J. Zhu, Y. Song, L. Zhao, and H. Li, “A3t-gcn: Attention temporal graph convolutional network for traffic forecasting,” 2020.</a:t>
            </a:r>
          </a:p>
        </p:txBody>
      </p:sp>
    </p:spTree>
    <p:extLst>
      <p:ext uri="{BB962C8B-B14F-4D97-AF65-F5344CB8AC3E}">
        <p14:creationId xmlns:p14="http://schemas.microsoft.com/office/powerpoint/2010/main" val="3811113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6" grpId="0" animBg="1"/>
      <p:bldP spid="17" grpId="0"/>
      <p:bldP spid="18" grpId="0"/>
      <p:bldP spid="19" grpId="0"/>
      <p:bldP spid="21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565B51-0D93-6A10-5DA4-674D67A6D468}"/>
              </a:ext>
            </a:extLst>
          </p:cNvPr>
          <p:cNvSpPr txBox="1"/>
          <p:nvPr/>
        </p:nvSpPr>
        <p:spPr>
          <a:xfrm>
            <a:off x="324088" y="941693"/>
            <a:ext cx="1154382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</a:schemeClr>
                </a:solidFill>
              </a:rPr>
              <a:t>Temporal Graph Convolutional Network: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Graph Convolutional Network </a:t>
            </a:r>
            <a:r>
              <a:rPr lang="en-US" dirty="0"/>
              <a:t>– Capture the topological structure of the graph networks to obtain the spatial feature.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85C6F4"/>
                </a:solidFill>
              </a:rPr>
              <a:t>Gated Recurrent Unit </a:t>
            </a:r>
            <a:r>
              <a:rPr lang="en-US" dirty="0"/>
              <a:t>– Spatial features are input into Gru, capture the temporal features, and result through the fully connected layer.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2BB7CE-DD8F-61C3-5F48-52E8F0EB9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512" y="4619709"/>
            <a:ext cx="4480560" cy="16038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1F251E-63A2-7467-8C13-4E66C81DD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490" y="2326092"/>
            <a:ext cx="4448175" cy="1457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FA244B-3024-D838-12EA-5A83299FFEE0}"/>
              </a:ext>
            </a:extLst>
          </p:cNvPr>
          <p:cNvSpPr txBox="1"/>
          <p:nvPr/>
        </p:nvSpPr>
        <p:spPr>
          <a:xfrm>
            <a:off x="719137" y="5583560"/>
            <a:ext cx="4047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Temporal Graph Convolutional Network Framework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EBB275-594D-12D5-3B92-B1C6D9B45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980" y="3117579"/>
            <a:ext cx="4448175" cy="23336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DA246B-572B-E97D-D180-74B6B6A964FD}"/>
              </a:ext>
            </a:extLst>
          </p:cNvPr>
          <p:cNvSpPr txBox="1"/>
          <p:nvPr/>
        </p:nvSpPr>
        <p:spPr>
          <a:xfrm>
            <a:off x="6633864" y="6274668"/>
            <a:ext cx="398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u="none" strike="noStrike" baseline="0" dirty="0">
                <a:latin typeface="NimbusSanL-Regu"/>
              </a:rPr>
              <a:t>The architecture of the Gated Recurrent Unit model.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134875-5A96-945B-5ACB-FE13203A60E7}"/>
              </a:ext>
            </a:extLst>
          </p:cNvPr>
          <p:cNvSpPr txBox="1"/>
          <p:nvPr/>
        </p:nvSpPr>
        <p:spPr>
          <a:xfrm>
            <a:off x="6124025" y="3783812"/>
            <a:ext cx="51131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0" i="0" u="none" strike="noStrike" baseline="0" dirty="0">
                <a:latin typeface="NimbusSanL-Regu"/>
              </a:rPr>
              <a:t>The overall process of </a:t>
            </a:r>
            <a:r>
              <a:rPr lang="en-US" sz="1400" b="0" i="0" u="none" strike="noStrike" baseline="0" dirty="0" err="1">
                <a:latin typeface="NimbusSanL-Regu"/>
              </a:rPr>
              <a:t>spatio</a:t>
            </a:r>
            <a:r>
              <a:rPr lang="en-US" sz="1400" b="0" i="0" u="none" strike="noStrike" baseline="0" dirty="0">
                <a:latin typeface="NimbusSanL-Regu"/>
              </a:rPr>
              <a:t> - temporal prediction. The right part</a:t>
            </a:r>
          </a:p>
          <a:p>
            <a:pPr algn="just"/>
            <a:r>
              <a:rPr lang="en-US" sz="1400" b="0" i="0" u="none" strike="noStrike" baseline="0" dirty="0">
                <a:latin typeface="NimbusSanL-Regu"/>
              </a:rPr>
              <a:t>represents the specific architecture of a T-GCN unit, and GC represents graph convolution.</a:t>
            </a:r>
            <a:endParaRPr lang="en-US" sz="1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2995B8-65C3-FA01-A40A-D27800FE9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C1041-CB80-4EE8-BFCF-05DA64385410}" type="datetime1">
              <a:rPr lang="en-US" smtClean="0"/>
              <a:t>5/5/2023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DF3F8-DA2F-81CE-BA78-AD747D692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14</a:t>
            </a:fld>
            <a:endParaRPr lang="en-US"/>
          </a:p>
        </p:txBody>
      </p:sp>
      <p:sp>
        <p:nvSpPr>
          <p:cNvPr id="13" name="Title 14">
            <a:extLst>
              <a:ext uri="{FF2B5EF4-FFF2-40B4-BE49-F238E27FC236}">
                <a16:creationId xmlns:a16="http://schemas.microsoft.com/office/drawing/2014/main" id="{008D5F5B-EA60-02BC-EB1E-A76AA0FFA0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088" y="200753"/>
            <a:ext cx="8296129" cy="686057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800" dirty="0">
                <a:latin typeface="+mj-lt"/>
              </a:rPr>
              <a:t>Model Framework (cont.)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98889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C6A7CE-D9AB-4925-3100-67456E1B1EEA}"/>
              </a:ext>
            </a:extLst>
          </p:cNvPr>
          <p:cNvSpPr txBox="1"/>
          <p:nvPr/>
        </p:nvSpPr>
        <p:spPr>
          <a:xfrm>
            <a:off x="658813" y="1198041"/>
            <a:ext cx="10244539" cy="4537149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marL="285750" lvl="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A203EF-849C-95C4-984E-EF982B0F86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30B07537-7808-4179-A079-0EEA90B63165}" type="datetime1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5/5/2023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29ED8-24C8-99C5-8AB9-C6D699F63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887102-EBA0-D98C-F036-E032EA6BEB18}"/>
              </a:ext>
            </a:extLst>
          </p:cNvPr>
          <p:cNvSpPr txBox="1"/>
          <p:nvPr/>
        </p:nvSpPr>
        <p:spPr>
          <a:xfrm>
            <a:off x="658813" y="1015025"/>
            <a:ext cx="107914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Static Graph:  </a:t>
            </a:r>
            <a:r>
              <a:rPr lang="en-US" sz="2400" dirty="0"/>
              <a:t>A static graph is a graph where the nodes and connections are defined once, and the graph remains fixed during training and inference. 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C000"/>
                </a:solidFill>
              </a:rPr>
              <a:t>Dynamic Graph:  </a:t>
            </a:r>
            <a:r>
              <a:rPr lang="en-US" sz="2400" dirty="0"/>
              <a:t>A dynamic graph is a graph where the nodes and connections can change during the computation. </a:t>
            </a:r>
          </a:p>
        </p:txBody>
      </p:sp>
      <p:pic>
        <p:nvPicPr>
          <p:cNvPr id="9" name="Picture 8" descr="A picture containing text, font, line, diagram&#10;&#10;Description automatically generated">
            <a:extLst>
              <a:ext uri="{FF2B5EF4-FFF2-40B4-BE49-F238E27FC236}">
                <a16:creationId xmlns:a16="http://schemas.microsoft.com/office/drawing/2014/main" id="{D57C31FE-377A-532E-4223-C537B924F8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3" r="1102" b="32976"/>
          <a:stretch/>
        </p:blipFill>
        <p:spPr>
          <a:xfrm>
            <a:off x="980070" y="3429000"/>
            <a:ext cx="9923282" cy="2291535"/>
          </a:xfrm>
          <a:prstGeom prst="rect">
            <a:avLst/>
          </a:prstGeom>
        </p:spPr>
      </p:pic>
      <p:sp>
        <p:nvSpPr>
          <p:cNvPr id="13" name="Title 14">
            <a:extLst>
              <a:ext uri="{FF2B5EF4-FFF2-40B4-BE49-F238E27FC236}">
                <a16:creationId xmlns:a16="http://schemas.microsoft.com/office/drawing/2014/main" id="{963ECF41-7455-4F3E-BF14-C3AF8FD1271F}"/>
              </a:ext>
            </a:extLst>
          </p:cNvPr>
          <p:cNvSpPr txBox="1">
            <a:spLocks/>
          </p:cNvSpPr>
          <p:nvPr/>
        </p:nvSpPr>
        <p:spPr>
          <a:xfrm>
            <a:off x="550863" y="125973"/>
            <a:ext cx="8296129" cy="686057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dirty="0">
                <a:latin typeface="+mj-lt"/>
              </a:rPr>
              <a:t>Nature of Graph</a:t>
            </a:r>
          </a:p>
        </p:txBody>
      </p:sp>
    </p:spTree>
    <p:extLst>
      <p:ext uri="{BB962C8B-B14F-4D97-AF65-F5344CB8AC3E}">
        <p14:creationId xmlns:p14="http://schemas.microsoft.com/office/powerpoint/2010/main" val="3019101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61" y="72459"/>
            <a:ext cx="3565524" cy="698453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Agenda </a:t>
            </a:r>
          </a:p>
        </p:txBody>
      </p:sp>
      <p:pic>
        <p:nvPicPr>
          <p:cNvPr id="16" name="Picture Placeholder 7" descr="Digital Data">
            <a:extLst>
              <a:ext uri="{FF2B5EF4-FFF2-40B4-BE49-F238E27FC236}">
                <a16:creationId xmlns:a16="http://schemas.microsoft.com/office/drawing/2014/main" id="{856EA91D-76B8-E2B7-7480-6F2BFD243D5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2" r="886"/>
          <a:stretch/>
        </p:blipFill>
        <p:spPr>
          <a:xfrm>
            <a:off x="6293052" y="431402"/>
            <a:ext cx="4868976" cy="5644408"/>
          </a:xfrm>
          <a:custGeom>
            <a:avLst/>
            <a:gdLst/>
            <a:ahLst/>
            <a:cxnLst/>
            <a:rect l="l" t="t" r="r" b="b"/>
            <a:pathLst>
              <a:path w="4868976" h="5644408">
                <a:moveTo>
                  <a:pt x="2398421" y="0"/>
                </a:moveTo>
                <a:lnTo>
                  <a:pt x="4868974" y="1424628"/>
                </a:lnTo>
                <a:lnTo>
                  <a:pt x="4868976" y="1424625"/>
                </a:lnTo>
                <a:lnTo>
                  <a:pt x="4868976" y="1424628"/>
                </a:lnTo>
                <a:lnTo>
                  <a:pt x="4868976" y="4219781"/>
                </a:lnTo>
                <a:lnTo>
                  <a:pt x="2398419" y="5644408"/>
                </a:lnTo>
                <a:lnTo>
                  <a:pt x="0" y="4219781"/>
                </a:lnTo>
                <a:lnTo>
                  <a:pt x="0" y="1424628"/>
                </a:lnTo>
                <a:lnTo>
                  <a:pt x="0" y="1424625"/>
                </a:lnTo>
                <a:lnTo>
                  <a:pt x="3" y="1424628"/>
                </a:lnTo>
                <a:close/>
              </a:path>
            </a:pathLst>
          </a:cu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39B491-B664-489B-FAF3-48C8EF275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19B2-31EF-474B-B7D9-E05CA479819B}" type="datetime1">
              <a:rPr lang="en-US" smtClean="0"/>
              <a:t>5/5/2023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40BF62-B461-72C5-0415-A44189A94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CB19DF-929B-E7C2-8E85-734D71245256}"/>
              </a:ext>
            </a:extLst>
          </p:cNvPr>
          <p:cNvSpPr txBox="1"/>
          <p:nvPr/>
        </p:nvSpPr>
        <p:spPr>
          <a:xfrm>
            <a:off x="587884" y="957705"/>
            <a:ext cx="606095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 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Challenges and Contributions</a:t>
            </a:r>
          </a:p>
          <a:p>
            <a:endParaRPr lang="en-US" sz="1600" dirty="0"/>
          </a:p>
          <a:p>
            <a:r>
              <a:rPr lang="en-US" sz="1600" dirty="0"/>
              <a:t>2. Literature Review and Previous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Why TGCN?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Model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Nature of Graph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3.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Software and Hardware Stack and Tools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dirty="0"/>
          </a:p>
          <a:p>
            <a:r>
              <a:rPr lang="en-US" sz="1600" dirty="0"/>
              <a:t>4. Proposed Approaches and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Graph Data Preparation and Tableau  Visualizations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Validation of Framework on Benchmark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Attention Based Temporal Graph Convolutional Network Node level predictions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Statistical Methods &amp; Machine learning Model-based Time series predictions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Comparison of A3TGCN and Other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4. Conclusions and Future Work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1310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580B90-D061-B74F-7BEA-90D1DC193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A23EE-2014-4974-BB9A-C1D4FFAE984C}" type="datetime1">
              <a:rPr lang="en-US" smtClean="0"/>
              <a:t>5/5/2023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AFCCFE-7D99-336D-62A8-F4165395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AA3D45-B593-D845-7816-3E652A381A34}"/>
              </a:ext>
            </a:extLst>
          </p:cNvPr>
          <p:cNvSpPr txBox="1"/>
          <p:nvPr/>
        </p:nvSpPr>
        <p:spPr>
          <a:xfrm>
            <a:off x="1373529" y="2393758"/>
            <a:ext cx="94449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+mj-lt"/>
              </a:rPr>
              <a:t>Software, Hardware Stack, and Tools</a:t>
            </a:r>
          </a:p>
        </p:txBody>
      </p:sp>
    </p:spTree>
    <p:extLst>
      <p:ext uri="{BB962C8B-B14F-4D97-AF65-F5344CB8AC3E}">
        <p14:creationId xmlns:p14="http://schemas.microsoft.com/office/powerpoint/2010/main" val="3048444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580B90-D061-B74F-7BEA-90D1DC193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A23EE-2014-4974-BB9A-C1D4FFAE984C}" type="datetime1">
              <a:rPr lang="en-US" smtClean="0"/>
              <a:t>5/5/2023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AFCCFE-7D99-336D-62A8-F4165395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18</a:t>
            </a:fld>
            <a:endParaRPr lang="en-US"/>
          </a:p>
        </p:txBody>
      </p:sp>
      <p:sp>
        <p:nvSpPr>
          <p:cNvPr id="2" name="Title 10">
            <a:extLst>
              <a:ext uri="{FF2B5EF4-FFF2-40B4-BE49-F238E27FC236}">
                <a16:creationId xmlns:a16="http://schemas.microsoft.com/office/drawing/2014/main" id="{36E1781B-EBF5-9ABD-44CE-B919D538A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211099"/>
            <a:ext cx="10822802" cy="729536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>
                <a:latin typeface="+mj-lt"/>
              </a:rPr>
              <a:t>Software, Hardware Stack and Tools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2CE006-32D3-5046-9BC2-5D6DE7E0FD73}"/>
              </a:ext>
            </a:extLst>
          </p:cNvPr>
          <p:cNvSpPr txBox="1"/>
          <p:nvPr/>
        </p:nvSpPr>
        <p:spPr>
          <a:xfrm>
            <a:off x="550863" y="1402117"/>
            <a:ext cx="718457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  <a:latin typeface="+mj-lt"/>
              </a:rPr>
              <a:t>Software Stack: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Python</a:t>
            </a:r>
            <a:r>
              <a:rPr lang="en-US" sz="2400" dirty="0"/>
              <a:t> Programming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PyTorch</a:t>
            </a:r>
            <a:r>
              <a:rPr lang="en-US" sz="2400" dirty="0"/>
              <a:t> Deep Learning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PyTorch</a:t>
            </a:r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Geometric Temporal </a:t>
            </a:r>
            <a:r>
              <a:rPr lang="en-US" sz="2400" dirty="0"/>
              <a:t>for Temporal Graph Operations and Network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NetworkX</a:t>
            </a:r>
            <a:r>
              <a:rPr lang="en-US" sz="2400" dirty="0"/>
              <a:t> library for Graph Construction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Tableau Public Software </a:t>
            </a:r>
            <a:r>
              <a:rPr lang="en-US" sz="2400" dirty="0"/>
              <a:t>for Dashboarding and Reporting.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Pandas and </a:t>
            </a:r>
            <a:r>
              <a:rPr lang="en-US" sz="24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Numpy</a:t>
            </a:r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/>
              <a:t>for data manipulation and processing.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100" name="Picture 4" descr="Welcome to PyTorch Tutorials — PyTorch Tutorials 2.0.0+cu117 documentation">
            <a:extLst>
              <a:ext uri="{FF2B5EF4-FFF2-40B4-BE49-F238E27FC236}">
                <a16:creationId xmlns:a16="http://schemas.microsoft.com/office/drawing/2014/main" id="{9B075C6F-0B2B-E6F4-E7C5-FE68DAD40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436" y="1816154"/>
            <a:ext cx="1406348" cy="140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What does the Python logo stand for? - Quora">
            <a:extLst>
              <a:ext uri="{FF2B5EF4-FFF2-40B4-BE49-F238E27FC236}">
                <a16:creationId xmlns:a16="http://schemas.microsoft.com/office/drawing/2014/main" id="{B8AC859A-473D-3773-B0E8-71EBA85F5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432" y="1107152"/>
            <a:ext cx="1406349" cy="1347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GitHub - benedekrozemberczki/pytorch_geometric_temporal: PyTorch Geometric  Temporal: Spatiotemporal Signal Processing with Neural Machine Learning  Models (CIKM 2021)">
            <a:extLst>
              <a:ext uri="{FF2B5EF4-FFF2-40B4-BE49-F238E27FC236}">
                <a16:creationId xmlns:a16="http://schemas.microsoft.com/office/drawing/2014/main" id="{AA3D4A78-17FD-AB95-6C02-E8630EE32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049" y="2512743"/>
            <a:ext cx="1832514" cy="91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NetworkX | Berkeley Institute for Data Science">
            <a:extLst>
              <a:ext uri="{FF2B5EF4-FFF2-40B4-BE49-F238E27FC236}">
                <a16:creationId xmlns:a16="http://schemas.microsoft.com/office/drawing/2014/main" id="{F163AF0D-5D45-C334-6A90-5FE11E555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689" y="3345387"/>
            <a:ext cx="2645738" cy="149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pandas - Python Data Analysis Library">
            <a:extLst>
              <a:ext uri="{FF2B5EF4-FFF2-40B4-BE49-F238E27FC236}">
                <a16:creationId xmlns:a16="http://schemas.microsoft.com/office/drawing/2014/main" id="{FA800003-9030-3B98-DF1E-B3717591A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1813" y="4841700"/>
            <a:ext cx="1575750" cy="111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NumPy">
            <a:extLst>
              <a:ext uri="{FF2B5EF4-FFF2-40B4-BE49-F238E27FC236}">
                <a16:creationId xmlns:a16="http://schemas.microsoft.com/office/drawing/2014/main" id="{A700C2C4-88E7-DF94-AE86-9CF586ADC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603" y="4909268"/>
            <a:ext cx="2273069" cy="106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Tableau Logo for website – Sybyl">
            <a:extLst>
              <a:ext uri="{FF2B5EF4-FFF2-40B4-BE49-F238E27FC236}">
                <a16:creationId xmlns:a16="http://schemas.microsoft.com/office/drawing/2014/main" id="{99081667-DD65-BE9B-29A0-4EADF6C64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798" y="3518832"/>
            <a:ext cx="1247569" cy="124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808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580B90-D061-B74F-7BEA-90D1DC193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A23EE-2014-4974-BB9A-C1D4FFAE984C}" type="datetime1">
              <a:rPr lang="en-US" smtClean="0"/>
              <a:t>5/5/2023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AFCCFE-7D99-336D-62A8-F4165395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19</a:t>
            </a:fld>
            <a:endParaRPr lang="en-US"/>
          </a:p>
        </p:txBody>
      </p:sp>
      <p:sp>
        <p:nvSpPr>
          <p:cNvPr id="2" name="Title 10">
            <a:extLst>
              <a:ext uri="{FF2B5EF4-FFF2-40B4-BE49-F238E27FC236}">
                <a16:creationId xmlns:a16="http://schemas.microsoft.com/office/drawing/2014/main" id="{36E1781B-EBF5-9ABD-44CE-B919D538A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211099"/>
            <a:ext cx="10822802" cy="729536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>
                <a:latin typeface="+mj-lt"/>
              </a:rPr>
              <a:t>Software, Hardware Stack and Tools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2CE006-32D3-5046-9BC2-5D6DE7E0FD73}"/>
              </a:ext>
            </a:extLst>
          </p:cNvPr>
          <p:cNvSpPr txBox="1"/>
          <p:nvPr/>
        </p:nvSpPr>
        <p:spPr>
          <a:xfrm>
            <a:off x="485776" y="1524990"/>
            <a:ext cx="5878967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  <a:latin typeface="+mj-lt"/>
              </a:rPr>
              <a:t>Hardware Stack: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CPU: </a:t>
            </a:r>
            <a:r>
              <a:rPr lang="en-US" sz="2400" dirty="0"/>
              <a:t>2xAMD EPYC 7H12 (128 cores total)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RAM: </a:t>
            </a:r>
            <a:r>
              <a:rPr lang="en-US" sz="2400" dirty="0"/>
              <a:t>512GB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GPU: </a:t>
            </a:r>
            <a:r>
              <a:rPr lang="en-US" sz="2400" dirty="0"/>
              <a:t>8xNvidia RTX A6000 with 48GB of RAM each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Scratch: </a:t>
            </a:r>
            <a:r>
              <a:rPr lang="en-US" sz="2400" dirty="0"/>
              <a:t>3.5TB of local scratch space for temporary files.</a:t>
            </a:r>
            <a:endParaRPr lang="en-US" dirty="0"/>
          </a:p>
        </p:txBody>
      </p:sp>
      <p:pic>
        <p:nvPicPr>
          <p:cNvPr id="5122" name="Picture 2" descr="NVIDIA RTX A6000 | NVIDIA Professional Graphics - Leadtek">
            <a:extLst>
              <a:ext uri="{FF2B5EF4-FFF2-40B4-BE49-F238E27FC236}">
                <a16:creationId xmlns:a16="http://schemas.microsoft.com/office/drawing/2014/main" id="{31A7605E-E647-3C08-0626-5E654C5B2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426" y="1864797"/>
            <a:ext cx="5162711" cy="349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854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45570-35A2-214F-CC39-106650385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10421936" cy="961473"/>
          </a:xfrm>
        </p:spPr>
        <p:txBody>
          <a:bodyPr/>
          <a:lstStyle/>
          <a:p>
            <a:r>
              <a:rPr lang="en-US" dirty="0"/>
              <a:t>Acknowledgement	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C7D47A-90CB-137B-1671-46DC872A2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040BB-B9F2-4C64-AF1D-D520A6FE9A36}" type="datetime1">
              <a:rPr lang="en-US" smtClean="0"/>
              <a:t>5/5/2023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48830A-E91B-BBF9-713F-FF5782262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E38967-F7F5-0E47-3A84-97ED86C37B02}"/>
              </a:ext>
            </a:extLst>
          </p:cNvPr>
          <p:cNvSpPr txBox="1"/>
          <p:nvPr/>
        </p:nvSpPr>
        <p:spPr>
          <a:xfrm>
            <a:off x="550863" y="2405635"/>
            <a:ext cx="62517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</a:rPr>
              <a:t>Advisor</a:t>
            </a:r>
          </a:p>
          <a:p>
            <a:pPr marL="0" indent="0"/>
            <a:r>
              <a:rPr lang="en-US" sz="2800" dirty="0">
                <a:solidFill>
                  <a:schemeClr val="tx1">
                    <a:lumMod val="75000"/>
                  </a:schemeClr>
                </a:solidFill>
              </a:rPr>
              <a:t>    Dr.  </a:t>
            </a:r>
            <a:r>
              <a:rPr lang="en-US" sz="2800" dirty="0" err="1">
                <a:solidFill>
                  <a:schemeClr val="tx1">
                    <a:lumMod val="75000"/>
                  </a:schemeClr>
                </a:solidFill>
              </a:rPr>
              <a:t>Yugyung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</a:rPr>
              <a:t> Lee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</a:rPr>
              <a:t>Committee Members</a:t>
            </a:r>
          </a:p>
          <a:p>
            <a:pPr marL="0" indent="0"/>
            <a:r>
              <a:rPr lang="en-US" sz="2800" dirty="0">
                <a:solidFill>
                  <a:schemeClr val="tx1">
                    <a:lumMod val="75000"/>
                  </a:schemeClr>
                </a:solidFill>
              </a:rPr>
              <a:t>     Dr. </a:t>
            </a:r>
            <a:r>
              <a:rPr lang="en-US" sz="2800" dirty="0" err="1">
                <a:solidFill>
                  <a:schemeClr val="tx1">
                    <a:lumMod val="75000"/>
                  </a:schemeClr>
                </a:solidFill>
              </a:rPr>
              <a:t>Sejun</a:t>
            </a:r>
            <a:r>
              <a:rPr lang="en-US" sz="2800" dirty="0">
                <a:solidFill>
                  <a:schemeClr val="tx1">
                    <a:lumMod val="75000"/>
                  </a:schemeClr>
                </a:solidFill>
              </a:rPr>
              <a:t> Song</a:t>
            </a:r>
          </a:p>
          <a:p>
            <a:pPr marL="0" indent="0"/>
            <a:r>
              <a:rPr lang="en-US" sz="2800" dirty="0">
                <a:solidFill>
                  <a:schemeClr val="tx1">
                    <a:lumMod val="75000"/>
                  </a:schemeClr>
                </a:solidFill>
              </a:rPr>
              <a:t>     Dr. Reza </a:t>
            </a:r>
            <a:r>
              <a:rPr lang="en-US" sz="2800" dirty="0" err="1">
                <a:solidFill>
                  <a:schemeClr val="tx1">
                    <a:lumMod val="75000"/>
                  </a:schemeClr>
                </a:solidFill>
              </a:rPr>
              <a:t>Derakhshani</a:t>
            </a:r>
            <a:endParaRPr lang="en-US" sz="28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991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61" y="72459"/>
            <a:ext cx="3565524" cy="698453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Agenda </a:t>
            </a:r>
          </a:p>
        </p:txBody>
      </p:sp>
      <p:pic>
        <p:nvPicPr>
          <p:cNvPr id="16" name="Picture Placeholder 7" descr="Digital Data">
            <a:extLst>
              <a:ext uri="{FF2B5EF4-FFF2-40B4-BE49-F238E27FC236}">
                <a16:creationId xmlns:a16="http://schemas.microsoft.com/office/drawing/2014/main" id="{856EA91D-76B8-E2B7-7480-6F2BFD243D5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2" r="886"/>
          <a:stretch/>
        </p:blipFill>
        <p:spPr>
          <a:xfrm>
            <a:off x="6293052" y="431402"/>
            <a:ext cx="4868976" cy="5644408"/>
          </a:xfrm>
          <a:custGeom>
            <a:avLst/>
            <a:gdLst/>
            <a:ahLst/>
            <a:cxnLst/>
            <a:rect l="l" t="t" r="r" b="b"/>
            <a:pathLst>
              <a:path w="4868976" h="5644408">
                <a:moveTo>
                  <a:pt x="2398421" y="0"/>
                </a:moveTo>
                <a:lnTo>
                  <a:pt x="4868974" y="1424628"/>
                </a:lnTo>
                <a:lnTo>
                  <a:pt x="4868976" y="1424625"/>
                </a:lnTo>
                <a:lnTo>
                  <a:pt x="4868976" y="1424628"/>
                </a:lnTo>
                <a:lnTo>
                  <a:pt x="4868976" y="4219781"/>
                </a:lnTo>
                <a:lnTo>
                  <a:pt x="2398419" y="5644408"/>
                </a:lnTo>
                <a:lnTo>
                  <a:pt x="0" y="4219781"/>
                </a:lnTo>
                <a:lnTo>
                  <a:pt x="0" y="1424628"/>
                </a:lnTo>
                <a:lnTo>
                  <a:pt x="0" y="1424625"/>
                </a:lnTo>
                <a:lnTo>
                  <a:pt x="3" y="1424628"/>
                </a:lnTo>
                <a:close/>
              </a:path>
            </a:pathLst>
          </a:cu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39B491-B664-489B-FAF3-48C8EF275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19B2-31EF-474B-B7D9-E05CA479819B}" type="datetime1">
              <a:rPr lang="en-US" smtClean="0"/>
              <a:t>5/5/2023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40BF62-B461-72C5-0415-A44189A94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CB19DF-929B-E7C2-8E85-734D71245256}"/>
              </a:ext>
            </a:extLst>
          </p:cNvPr>
          <p:cNvSpPr txBox="1"/>
          <p:nvPr/>
        </p:nvSpPr>
        <p:spPr>
          <a:xfrm>
            <a:off x="587884" y="957705"/>
            <a:ext cx="606095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 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Challenges and Contributions</a:t>
            </a:r>
          </a:p>
          <a:p>
            <a:endParaRPr lang="en-US" sz="1600" dirty="0"/>
          </a:p>
          <a:p>
            <a:r>
              <a:rPr lang="en-US" sz="1600" dirty="0"/>
              <a:t>2. Literature Review and Previous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Why TGCN?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Model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Nature of Graph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3.  Software and Hardware Stack and Tools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dirty="0"/>
          </a:p>
          <a:p>
            <a:r>
              <a:rPr lang="en-US" sz="1600" dirty="0"/>
              <a:t>4. </a:t>
            </a:r>
            <a:r>
              <a:rPr lang="en-US" sz="1600" dirty="0">
                <a:solidFill>
                  <a:srgbClr val="FFC000"/>
                </a:solidFill>
              </a:rPr>
              <a:t>Proposed Approaches and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Graph Data Preparation and Tableau  Visualizations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Validation of Framework on Benchmark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Attention Based Temporal Graph Convolutional Network Node level predictions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Statistical Methods &amp; Machine learning Model-based Time series predictions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Comparison of A3TGCN and Other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4. Conclusions and Future Work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19201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580B90-D061-B74F-7BEA-90D1DC193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A23EE-2014-4974-BB9A-C1D4FFAE984C}" type="datetime1">
              <a:rPr lang="en-US" smtClean="0"/>
              <a:t>5/5/2023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AFCCFE-7D99-336D-62A8-F4165395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AA3D45-B593-D845-7816-3E652A381A34}"/>
              </a:ext>
            </a:extLst>
          </p:cNvPr>
          <p:cNvSpPr txBox="1"/>
          <p:nvPr/>
        </p:nvSpPr>
        <p:spPr>
          <a:xfrm>
            <a:off x="1373529" y="2393758"/>
            <a:ext cx="94449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+mj-lt"/>
              </a:rPr>
              <a:t>Proposed Approaches and Results</a:t>
            </a:r>
          </a:p>
        </p:txBody>
      </p:sp>
    </p:spTree>
    <p:extLst>
      <p:ext uri="{BB962C8B-B14F-4D97-AF65-F5344CB8AC3E}">
        <p14:creationId xmlns:p14="http://schemas.microsoft.com/office/powerpoint/2010/main" val="2802237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580B90-D061-B74F-7BEA-90D1DC193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A23EE-2014-4974-BB9A-C1D4FFAE984C}" type="datetime1">
              <a:rPr lang="en-US" smtClean="0"/>
              <a:t>5/5/2023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AFCCFE-7D99-336D-62A8-F4165395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22</a:t>
            </a:fld>
            <a:endParaRPr lang="en-US"/>
          </a:p>
        </p:txBody>
      </p:sp>
      <p:sp>
        <p:nvSpPr>
          <p:cNvPr id="2" name="Title 10">
            <a:extLst>
              <a:ext uri="{FF2B5EF4-FFF2-40B4-BE49-F238E27FC236}">
                <a16:creationId xmlns:a16="http://schemas.microsoft.com/office/drawing/2014/main" id="{2754B561-74AD-5423-806B-C394419A2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813" y="240978"/>
            <a:ext cx="10822802" cy="1275305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Graph Data Preparation and  Tableau Visualizations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61CF6C-9D54-8EDC-9FF6-DA23BB498EC2}"/>
              </a:ext>
            </a:extLst>
          </p:cNvPr>
          <p:cNvSpPr txBox="1"/>
          <p:nvPr/>
        </p:nvSpPr>
        <p:spPr>
          <a:xfrm>
            <a:off x="508813" y="1863524"/>
            <a:ext cx="1100752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Dataset:</a:t>
            </a:r>
          </a:p>
          <a:p>
            <a:endParaRPr lang="en-US" sz="28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United States Microbusiness Density data from GoDaddy.com Survey [1]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Frequency of Data Collection -  Monthly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39 Months of data for 51 States and 3135 Individual Counties.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Yearly county-level census Data from 2017 – 2022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r>
              <a:rPr lang="en-US" sz="2400" dirty="0">
                <a:solidFill>
                  <a:srgbClr val="FFC000"/>
                </a:solidFill>
              </a:rPr>
              <a:t>What is Microbusiness Density? </a:t>
            </a:r>
            <a:r>
              <a:rPr lang="en-US" sz="2400" dirty="0"/>
              <a:t>Microbusiness Density measures the number of micro-businesses per resident aged 18 and older. </a:t>
            </a:r>
            <a:r>
              <a:rPr lang="en-US" sz="2400" dirty="0">
                <a:solidFill>
                  <a:srgbClr val="92D050"/>
                </a:solidFill>
              </a:rPr>
              <a:t>Higher microbusiness density is associated with a range of economic benefits.</a:t>
            </a:r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6592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580B90-D061-B74F-7BEA-90D1DC193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A23EE-2014-4974-BB9A-C1D4FFAE984C}" type="datetime1">
              <a:rPr lang="en-US" smtClean="0"/>
              <a:t>5/5/2023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AFCCFE-7D99-336D-62A8-F4165395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23</a:t>
            </a:fld>
            <a:endParaRPr lang="en-US"/>
          </a:p>
        </p:txBody>
      </p:sp>
      <p:sp>
        <p:nvSpPr>
          <p:cNvPr id="2" name="Title 10">
            <a:extLst>
              <a:ext uri="{FF2B5EF4-FFF2-40B4-BE49-F238E27FC236}">
                <a16:creationId xmlns:a16="http://schemas.microsoft.com/office/drawing/2014/main" id="{2754B561-74AD-5423-806B-C394419A2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813" y="240978"/>
            <a:ext cx="10822802" cy="1275305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Graph Data Preparation and  Tableau Visualizations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61CF6C-9D54-8EDC-9FF6-DA23BB498EC2}"/>
              </a:ext>
            </a:extLst>
          </p:cNvPr>
          <p:cNvSpPr txBox="1"/>
          <p:nvPr/>
        </p:nvSpPr>
        <p:spPr>
          <a:xfrm>
            <a:off x="508813" y="1747778"/>
            <a:ext cx="1100752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Dataset: (cont.)</a:t>
            </a:r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endParaRPr lang="en-US" sz="2800" dirty="0">
              <a:latin typeface="+mj-lt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D535D50-DAB6-217F-091E-4526832A2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962150"/>
              </p:ext>
            </p:extLst>
          </p:nvPr>
        </p:nvGraphicFramePr>
        <p:xfrm>
          <a:off x="7257142" y="1132114"/>
          <a:ext cx="4668066" cy="4814842"/>
        </p:xfrm>
        <a:graphic>
          <a:graphicData uri="http://schemas.openxmlformats.org/drawingml/2006/table">
            <a:tbl>
              <a:tblPr/>
              <a:tblGrid>
                <a:gridCol w="727817">
                  <a:extLst>
                    <a:ext uri="{9D8B030D-6E8A-4147-A177-3AD203B41FA5}">
                      <a16:colId xmlns:a16="http://schemas.microsoft.com/office/drawing/2014/main" val="2648926221"/>
                    </a:ext>
                  </a:extLst>
                </a:gridCol>
                <a:gridCol w="727817">
                  <a:extLst>
                    <a:ext uri="{9D8B030D-6E8A-4147-A177-3AD203B41FA5}">
                      <a16:colId xmlns:a16="http://schemas.microsoft.com/office/drawing/2014/main" val="2294493501"/>
                    </a:ext>
                  </a:extLst>
                </a:gridCol>
                <a:gridCol w="727817">
                  <a:extLst>
                    <a:ext uri="{9D8B030D-6E8A-4147-A177-3AD203B41FA5}">
                      <a16:colId xmlns:a16="http://schemas.microsoft.com/office/drawing/2014/main" val="2309978471"/>
                    </a:ext>
                  </a:extLst>
                </a:gridCol>
                <a:gridCol w="727817">
                  <a:extLst>
                    <a:ext uri="{9D8B030D-6E8A-4147-A177-3AD203B41FA5}">
                      <a16:colId xmlns:a16="http://schemas.microsoft.com/office/drawing/2014/main" val="1282611884"/>
                    </a:ext>
                  </a:extLst>
                </a:gridCol>
                <a:gridCol w="727817">
                  <a:extLst>
                    <a:ext uri="{9D8B030D-6E8A-4147-A177-3AD203B41FA5}">
                      <a16:colId xmlns:a16="http://schemas.microsoft.com/office/drawing/2014/main" val="1434334701"/>
                    </a:ext>
                  </a:extLst>
                </a:gridCol>
                <a:gridCol w="1028981">
                  <a:extLst>
                    <a:ext uri="{9D8B030D-6E8A-4147-A177-3AD203B41FA5}">
                      <a16:colId xmlns:a16="http://schemas.microsoft.com/office/drawing/2014/main" val="378440497"/>
                    </a:ext>
                  </a:extLst>
                </a:gridCol>
              </a:tblGrid>
              <a:tr h="163539">
                <a:tc>
                  <a:txBody>
                    <a:bodyPr/>
                    <a:lstStyle/>
                    <a:p>
                      <a:pPr algn="r" fontAlgn="ctr"/>
                      <a:br>
                        <a:rPr lang="en-US" sz="500" dirty="0">
                          <a:effectLst/>
                        </a:rPr>
                      </a:br>
                      <a:r>
                        <a:rPr lang="en-US" sz="500" dirty="0">
                          <a:effectLst/>
                        </a:rPr>
                        <a:t>0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500">
                          <a:effectLst/>
                        </a:rPr>
                        <a:t>1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500" dirty="0">
                          <a:effectLst/>
                        </a:rPr>
                        <a:t>2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500">
                          <a:effectLst/>
                        </a:rPr>
                        <a:t>3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500">
                          <a:effectLst/>
                        </a:rPr>
                        <a:t>4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24557" marR="24557" marT="12279" marB="122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8305717"/>
                  </a:ext>
                </a:extLst>
              </a:tr>
              <a:tr h="109415">
                <a:tc>
                  <a:txBody>
                    <a:bodyPr/>
                    <a:lstStyle/>
                    <a:p>
                      <a:pPr algn="r" fontAlgn="ctr"/>
                      <a:r>
                        <a:rPr lang="en-US" sz="500" b="0">
                          <a:effectLst/>
                        </a:rPr>
                        <a:t>pct_bb_2017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76.6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74.5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57.2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62.0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65.8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2281817"/>
                  </a:ext>
                </a:extLst>
              </a:tr>
              <a:tr h="109415">
                <a:tc>
                  <a:txBody>
                    <a:bodyPr/>
                    <a:lstStyle/>
                    <a:p>
                      <a:pPr algn="r" fontAlgn="ctr"/>
                      <a:r>
                        <a:rPr lang="en-US" sz="500" b="0">
                          <a:effectLst/>
                        </a:rPr>
                        <a:t>pct_bb_2018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78.9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78.1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60.4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66.1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68.5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3715913"/>
                  </a:ext>
                </a:extLst>
              </a:tr>
              <a:tr h="109415">
                <a:tc>
                  <a:txBody>
                    <a:bodyPr/>
                    <a:lstStyle/>
                    <a:p>
                      <a:pPr algn="r" fontAlgn="ctr"/>
                      <a:r>
                        <a:rPr lang="en-US" sz="500" b="0">
                          <a:effectLst/>
                        </a:rPr>
                        <a:t>pct_bb_2019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80.6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81.8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60.5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69.2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73.0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7084667"/>
                  </a:ext>
                </a:extLst>
              </a:tr>
              <a:tr h="109415">
                <a:tc>
                  <a:txBody>
                    <a:bodyPr/>
                    <a:lstStyle/>
                    <a:p>
                      <a:pPr algn="r" fontAlgn="ctr"/>
                      <a:r>
                        <a:rPr lang="en-US" sz="500" b="0">
                          <a:effectLst/>
                        </a:rPr>
                        <a:t>pct_bb_2020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82.7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85.1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64.6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76.1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79.6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1970686"/>
                  </a:ext>
                </a:extLst>
              </a:tr>
              <a:tr h="109415">
                <a:tc>
                  <a:txBody>
                    <a:bodyPr/>
                    <a:lstStyle/>
                    <a:p>
                      <a:pPr algn="r" fontAlgn="ctr"/>
                      <a:r>
                        <a:rPr lang="en-US" sz="500" b="0">
                          <a:effectLst/>
                        </a:rPr>
                        <a:t>pct_bb_2021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85.5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87.9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64.6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effectLst/>
                        </a:rPr>
                        <a:t>74.6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81.0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2322037"/>
                  </a:ext>
                </a:extLst>
              </a:tr>
              <a:tr h="109415">
                <a:tc>
                  <a:txBody>
                    <a:bodyPr/>
                    <a:lstStyle/>
                    <a:p>
                      <a:pPr algn="r" fontAlgn="ctr"/>
                      <a:r>
                        <a:rPr lang="en-US" sz="500" b="0">
                          <a:effectLst/>
                        </a:rPr>
                        <a:t>cfips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1001.0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1003.0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1005.0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1007.0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1009.0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201524"/>
                  </a:ext>
                </a:extLst>
              </a:tr>
              <a:tr h="199479">
                <a:tc>
                  <a:txBody>
                    <a:bodyPr/>
                    <a:lstStyle/>
                    <a:p>
                      <a:pPr algn="r" fontAlgn="ctr"/>
                      <a:r>
                        <a:rPr lang="en-US" sz="500" b="0">
                          <a:effectLst/>
                        </a:rPr>
                        <a:t>pct_college_2017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14.5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20.4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7.6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8.1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8.7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158806"/>
                  </a:ext>
                </a:extLst>
              </a:tr>
              <a:tr h="199479">
                <a:tc>
                  <a:txBody>
                    <a:bodyPr/>
                    <a:lstStyle/>
                    <a:p>
                      <a:pPr algn="r" fontAlgn="ctr"/>
                      <a:r>
                        <a:rPr lang="en-US" sz="500" b="0">
                          <a:effectLst/>
                        </a:rPr>
                        <a:t>pct_college_2018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15.9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20.7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7.8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7.6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8.1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1131721"/>
                  </a:ext>
                </a:extLst>
              </a:tr>
              <a:tr h="199479">
                <a:tc>
                  <a:txBody>
                    <a:bodyPr/>
                    <a:lstStyle/>
                    <a:p>
                      <a:pPr algn="r" fontAlgn="ctr"/>
                      <a:r>
                        <a:rPr lang="en-US" sz="500" b="0">
                          <a:effectLst/>
                        </a:rPr>
                        <a:t>pct_college_2019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16.1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21.0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7.6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6.5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8.6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870612"/>
                  </a:ext>
                </a:extLst>
              </a:tr>
              <a:tr h="199479">
                <a:tc>
                  <a:txBody>
                    <a:bodyPr/>
                    <a:lstStyle/>
                    <a:p>
                      <a:pPr algn="r" fontAlgn="ctr"/>
                      <a:r>
                        <a:rPr lang="en-US" sz="500" b="0">
                          <a:effectLst/>
                        </a:rPr>
                        <a:t>pct_college_2020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16.7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20.2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7.3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7.4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8.9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0074186"/>
                  </a:ext>
                </a:extLst>
              </a:tr>
              <a:tr h="199479">
                <a:tc>
                  <a:txBody>
                    <a:bodyPr/>
                    <a:lstStyle/>
                    <a:p>
                      <a:pPr algn="r" fontAlgn="ctr"/>
                      <a:r>
                        <a:rPr lang="en-US" sz="500" b="0">
                          <a:effectLst/>
                        </a:rPr>
                        <a:t>pct_college_2021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16.4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20.6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6.7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7.9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9.3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125284"/>
                  </a:ext>
                </a:extLst>
              </a:tr>
              <a:tr h="199479">
                <a:tc>
                  <a:txBody>
                    <a:bodyPr/>
                    <a:lstStyle/>
                    <a:p>
                      <a:pPr algn="r" fontAlgn="ctr"/>
                      <a:r>
                        <a:rPr lang="en-US" sz="500" b="0">
                          <a:effectLst/>
                        </a:rPr>
                        <a:t>pct_foreign_born_2017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2.1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3.2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2.7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1.0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4.5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570003"/>
                  </a:ext>
                </a:extLst>
              </a:tr>
              <a:tr h="199479">
                <a:tc>
                  <a:txBody>
                    <a:bodyPr/>
                    <a:lstStyle/>
                    <a:p>
                      <a:pPr algn="r" fontAlgn="ctr"/>
                      <a:r>
                        <a:rPr lang="en-US" sz="500" b="0">
                          <a:effectLst/>
                        </a:rPr>
                        <a:t>pct_foreign_born_2018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2.0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3.4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2.5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1.4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4.4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369725"/>
                  </a:ext>
                </a:extLst>
              </a:tr>
              <a:tr h="199479">
                <a:tc>
                  <a:txBody>
                    <a:bodyPr/>
                    <a:lstStyle/>
                    <a:p>
                      <a:pPr algn="r" fontAlgn="ctr"/>
                      <a:r>
                        <a:rPr lang="en-US" sz="500" b="0">
                          <a:effectLst/>
                        </a:rPr>
                        <a:t>pct_foreign_born_2019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2.3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3.7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2.7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1.5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4.5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9419740"/>
                  </a:ext>
                </a:extLst>
              </a:tr>
              <a:tr h="199479">
                <a:tc>
                  <a:txBody>
                    <a:bodyPr/>
                    <a:lstStyle/>
                    <a:p>
                      <a:pPr algn="r" fontAlgn="ctr"/>
                      <a:r>
                        <a:rPr lang="en-US" sz="500" b="0">
                          <a:effectLst/>
                        </a:rPr>
                        <a:t>pct_foreign_born_2020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2.3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3.4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2.6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1.6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4.4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4576065"/>
                  </a:ext>
                </a:extLst>
              </a:tr>
              <a:tr h="199479">
                <a:tc>
                  <a:txBody>
                    <a:bodyPr/>
                    <a:lstStyle/>
                    <a:p>
                      <a:pPr algn="r" fontAlgn="ctr"/>
                      <a:r>
                        <a:rPr lang="en-US" sz="500" b="0">
                          <a:effectLst/>
                        </a:rPr>
                        <a:t>pct_foreign_born_2021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2.1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3.5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2.6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1.1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4.5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3243199"/>
                  </a:ext>
                </a:extLst>
              </a:tr>
              <a:tr h="199479">
                <a:tc>
                  <a:txBody>
                    <a:bodyPr/>
                    <a:lstStyle/>
                    <a:p>
                      <a:pPr algn="r" fontAlgn="ctr"/>
                      <a:r>
                        <a:rPr lang="en-US" sz="500" b="0">
                          <a:effectLst/>
                        </a:rPr>
                        <a:t>pct_it_workers_2017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1.3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1.4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0.5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1.2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1.3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2597943"/>
                  </a:ext>
                </a:extLst>
              </a:tr>
              <a:tr h="199479">
                <a:tc>
                  <a:txBody>
                    <a:bodyPr/>
                    <a:lstStyle/>
                    <a:p>
                      <a:pPr algn="r" fontAlgn="ctr"/>
                      <a:r>
                        <a:rPr lang="en-US" sz="500" b="0">
                          <a:effectLst/>
                        </a:rPr>
                        <a:t>pct_it_workers_2018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1.1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1.3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0.3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1.4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1.4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8313149"/>
                  </a:ext>
                </a:extLst>
              </a:tr>
              <a:tr h="199479">
                <a:tc>
                  <a:txBody>
                    <a:bodyPr/>
                    <a:lstStyle/>
                    <a:p>
                      <a:pPr algn="r" fontAlgn="ctr"/>
                      <a:r>
                        <a:rPr lang="en-US" sz="500" b="0">
                          <a:effectLst/>
                        </a:rPr>
                        <a:t>pct_it_workers_2019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0.7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1.4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0.8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1.6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0.9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4702949"/>
                  </a:ext>
                </a:extLst>
              </a:tr>
              <a:tr h="199479">
                <a:tc>
                  <a:txBody>
                    <a:bodyPr/>
                    <a:lstStyle/>
                    <a:p>
                      <a:pPr algn="r" fontAlgn="ctr"/>
                      <a:r>
                        <a:rPr lang="en-US" sz="500" b="0">
                          <a:effectLst/>
                        </a:rPr>
                        <a:t>pct_it_workers_2020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0.6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1.0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1.1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1.7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1.1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1155320"/>
                  </a:ext>
                </a:extLst>
              </a:tr>
              <a:tr h="199479">
                <a:tc>
                  <a:txBody>
                    <a:bodyPr/>
                    <a:lstStyle/>
                    <a:p>
                      <a:pPr algn="r" fontAlgn="ctr"/>
                      <a:r>
                        <a:rPr lang="en-US" sz="500" b="0">
                          <a:effectLst/>
                        </a:rPr>
                        <a:t>pct_it_workers_2021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1.1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1.3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0.8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2.1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0.9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479682"/>
                  </a:ext>
                </a:extLst>
              </a:tr>
              <a:tr h="199479">
                <a:tc>
                  <a:txBody>
                    <a:bodyPr/>
                    <a:lstStyle/>
                    <a:p>
                      <a:pPr algn="r" fontAlgn="ctr"/>
                      <a:r>
                        <a:rPr lang="en-US" sz="500" b="0">
                          <a:effectLst/>
                        </a:rPr>
                        <a:t>median_hh_inc_2017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55317.0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52562.0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33368.0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43404.0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47412.0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2051868"/>
                  </a:ext>
                </a:extLst>
              </a:tr>
              <a:tr h="199479">
                <a:tc>
                  <a:txBody>
                    <a:bodyPr/>
                    <a:lstStyle/>
                    <a:p>
                      <a:pPr algn="r" fontAlgn="ctr"/>
                      <a:r>
                        <a:rPr lang="en-US" sz="500" b="0">
                          <a:effectLst/>
                        </a:rPr>
                        <a:t>median_hh_inc_2018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58786.0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55962.0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34186.0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45340.0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48695.0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4222271"/>
                  </a:ext>
                </a:extLst>
              </a:tr>
              <a:tr h="199479">
                <a:tc>
                  <a:txBody>
                    <a:bodyPr/>
                    <a:lstStyle/>
                    <a:p>
                      <a:pPr algn="r" fontAlgn="ctr"/>
                      <a:r>
                        <a:rPr lang="en-US" sz="500" b="0">
                          <a:effectLst/>
                        </a:rPr>
                        <a:t>median_hh_inc_2019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58731.0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58320.0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32525.0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47542.0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49358.0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0139151"/>
                  </a:ext>
                </a:extLst>
              </a:tr>
              <a:tr h="199479">
                <a:tc>
                  <a:txBody>
                    <a:bodyPr/>
                    <a:lstStyle/>
                    <a:p>
                      <a:pPr algn="r" fontAlgn="ctr"/>
                      <a:r>
                        <a:rPr lang="en-US" sz="500" b="0">
                          <a:effectLst/>
                        </a:rPr>
                        <a:t>median_hh_inc_2020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57982.0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61756.0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effectLst/>
                        </a:rPr>
                        <a:t>34990.0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51721.0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effectLst/>
                        </a:rPr>
                        <a:t>48922.0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173548"/>
                  </a:ext>
                </a:extLst>
              </a:tr>
              <a:tr h="199479">
                <a:tc>
                  <a:txBody>
                    <a:bodyPr/>
                    <a:lstStyle/>
                    <a:p>
                      <a:pPr algn="r" fontAlgn="ctr"/>
                      <a:r>
                        <a:rPr lang="en-US" sz="500" b="0">
                          <a:effectLst/>
                        </a:rPr>
                        <a:t>median_hh_inc_2021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62660.0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64346.0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36422.0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>
                          <a:effectLst/>
                        </a:rPr>
                        <a:t>54277.0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500" dirty="0">
                          <a:effectLst/>
                        </a:rPr>
                        <a:t>52830.0</a:t>
                      </a:r>
                    </a:p>
                  </a:txBody>
                  <a:tcPr marL="16372" marR="16372" marT="8186" marB="81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90361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AD7BB07-B991-646D-3E83-9266072330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149414"/>
              </p:ext>
            </p:extLst>
          </p:nvPr>
        </p:nvGraphicFramePr>
        <p:xfrm>
          <a:off x="550863" y="2459269"/>
          <a:ext cx="6419066" cy="2955395"/>
        </p:xfrm>
        <a:graphic>
          <a:graphicData uri="http://schemas.openxmlformats.org/drawingml/2006/table">
            <a:tbl>
              <a:tblPr/>
              <a:tblGrid>
                <a:gridCol w="1439545">
                  <a:extLst>
                    <a:ext uri="{9D8B030D-6E8A-4147-A177-3AD203B41FA5}">
                      <a16:colId xmlns:a16="http://schemas.microsoft.com/office/drawing/2014/main" val="3788882319"/>
                    </a:ext>
                  </a:extLst>
                </a:gridCol>
                <a:gridCol w="919784">
                  <a:extLst>
                    <a:ext uri="{9D8B030D-6E8A-4147-A177-3AD203B41FA5}">
                      <a16:colId xmlns:a16="http://schemas.microsoft.com/office/drawing/2014/main" val="2651876125"/>
                    </a:ext>
                  </a:extLst>
                </a:gridCol>
                <a:gridCol w="919784">
                  <a:extLst>
                    <a:ext uri="{9D8B030D-6E8A-4147-A177-3AD203B41FA5}">
                      <a16:colId xmlns:a16="http://schemas.microsoft.com/office/drawing/2014/main" val="1414096990"/>
                    </a:ext>
                  </a:extLst>
                </a:gridCol>
                <a:gridCol w="919784">
                  <a:extLst>
                    <a:ext uri="{9D8B030D-6E8A-4147-A177-3AD203B41FA5}">
                      <a16:colId xmlns:a16="http://schemas.microsoft.com/office/drawing/2014/main" val="3778673178"/>
                    </a:ext>
                  </a:extLst>
                </a:gridCol>
                <a:gridCol w="919784">
                  <a:extLst>
                    <a:ext uri="{9D8B030D-6E8A-4147-A177-3AD203B41FA5}">
                      <a16:colId xmlns:a16="http://schemas.microsoft.com/office/drawing/2014/main" val="424358072"/>
                    </a:ext>
                  </a:extLst>
                </a:gridCol>
                <a:gridCol w="1300385">
                  <a:extLst>
                    <a:ext uri="{9D8B030D-6E8A-4147-A177-3AD203B41FA5}">
                      <a16:colId xmlns:a16="http://schemas.microsoft.com/office/drawing/2014/main" val="54775996"/>
                    </a:ext>
                  </a:extLst>
                </a:gridCol>
              </a:tblGrid>
              <a:tr h="48449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dirty="0" err="1">
                          <a:effectLst/>
                        </a:rPr>
                        <a:t>row_id</a:t>
                      </a:r>
                      <a:endParaRPr lang="en-US" sz="1100" b="0" dirty="0">
                        <a:effectLst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1001_2019-08-01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1001_2019-09-01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1001_2019-10-01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1001_2019-11-01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1001_2019-12-01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3563204"/>
                  </a:ext>
                </a:extLst>
              </a:tr>
              <a:tr h="26646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dirty="0" err="1">
                          <a:effectLst/>
                        </a:rPr>
                        <a:t>cfips</a:t>
                      </a:r>
                      <a:endParaRPr lang="en-US" sz="1100" b="0" dirty="0">
                        <a:effectLst/>
                      </a:endParaRP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1001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1001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1001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1001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1001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3463337"/>
                  </a:ext>
                </a:extLst>
              </a:tr>
              <a:tr h="48449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>
                          <a:effectLst/>
                        </a:rPr>
                        <a:t>county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Autauga County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Autauga County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Autauga County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Autauga County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Autauga County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1076435"/>
                  </a:ext>
                </a:extLst>
              </a:tr>
              <a:tr h="26646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>
                          <a:effectLst/>
                        </a:rPr>
                        <a:t>state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Alabama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Alabama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Alabama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Alabama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Alabama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4425232"/>
                  </a:ext>
                </a:extLst>
              </a:tr>
              <a:tr h="48449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>
                          <a:effectLst/>
                        </a:rPr>
                        <a:t>first_day_of_month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2019-08-01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2019-09-01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2019-10-01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2019-11-01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2019-12-01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7633186"/>
                  </a:ext>
                </a:extLst>
              </a:tr>
              <a:tr h="70251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>
                          <a:effectLst/>
                        </a:rPr>
                        <a:t>microbusiness_density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3.007682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2.88487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3.055843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2.993233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2.993233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079458"/>
                  </a:ext>
                </a:extLst>
              </a:tr>
              <a:tr h="26646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>
                          <a:effectLst/>
                        </a:rPr>
                        <a:t>active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1249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1198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1269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1243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1243</a:t>
                      </a:r>
                    </a:p>
                  </a:txBody>
                  <a:tcPr marL="60960" marR="60960" marT="30480" marB="304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526064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752EFF0-908C-DD8D-3075-B1E9A3BF8182}"/>
              </a:ext>
            </a:extLst>
          </p:cNvPr>
          <p:cNvSpPr txBox="1"/>
          <p:nvPr/>
        </p:nvSpPr>
        <p:spPr>
          <a:xfrm>
            <a:off x="1987014" y="5577624"/>
            <a:ext cx="3546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 Microbusiness Density Dataset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A0FBBD-38E9-FC21-95B6-FB2F28DC6F0C}"/>
              </a:ext>
            </a:extLst>
          </p:cNvPr>
          <p:cNvSpPr txBox="1"/>
          <p:nvPr/>
        </p:nvSpPr>
        <p:spPr>
          <a:xfrm>
            <a:off x="8584883" y="6010683"/>
            <a:ext cx="2012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 Census Dataset</a:t>
            </a:r>
          </a:p>
        </p:txBody>
      </p:sp>
    </p:spTree>
    <p:extLst>
      <p:ext uri="{BB962C8B-B14F-4D97-AF65-F5344CB8AC3E}">
        <p14:creationId xmlns:p14="http://schemas.microsoft.com/office/powerpoint/2010/main" val="2267263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140E39A-DC4B-5964-4DB2-350181E646C3}"/>
              </a:ext>
            </a:extLst>
          </p:cNvPr>
          <p:cNvSpPr txBox="1"/>
          <p:nvPr/>
        </p:nvSpPr>
        <p:spPr>
          <a:xfrm>
            <a:off x="550864" y="549275"/>
            <a:ext cx="3565524" cy="3034657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Data on Map</a:t>
            </a: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3EAE0C0F-25AE-9A0C-3AC4-292E5BAF2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2" y="285004"/>
            <a:ext cx="3922546" cy="2523488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6" name="Picture 15" descr="Map&#10;&#10;Description automatically generated">
            <a:extLst>
              <a:ext uri="{FF2B5EF4-FFF2-40B4-BE49-F238E27FC236}">
                <a16:creationId xmlns:a16="http://schemas.microsoft.com/office/drawing/2014/main" id="{647F18F9-A456-042A-98C1-718D5DC29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627" y="285005"/>
            <a:ext cx="3922546" cy="2523487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4" name="Picture 13" descr="Map&#10;&#10;Description automatically generated">
            <a:extLst>
              <a:ext uri="{FF2B5EF4-FFF2-40B4-BE49-F238E27FC236}">
                <a16:creationId xmlns:a16="http://schemas.microsoft.com/office/drawing/2014/main" id="{DCB5434A-F753-7CBC-1E43-F87102CA5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252" y="3583932"/>
            <a:ext cx="3922546" cy="2523488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7B1561E1-86AB-8D00-1127-FD4139866E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2843" y="3588072"/>
            <a:ext cx="3916112" cy="2519348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0951B2B-0B1B-B912-C51A-51E2FF62D149}"/>
              </a:ext>
            </a:extLst>
          </p:cNvPr>
          <p:cNvSpPr txBox="1"/>
          <p:nvPr/>
        </p:nvSpPr>
        <p:spPr>
          <a:xfrm>
            <a:off x="4851790" y="2831885"/>
            <a:ext cx="3553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NimbusRomNo9L-Regu"/>
              </a:rPr>
              <a:t>(a) Microbusiness Density Distribution on</a:t>
            </a:r>
          </a:p>
          <a:p>
            <a:pPr algn="l"/>
            <a:r>
              <a:rPr lang="en-US" sz="1400" b="0" i="0" u="none" strike="noStrike" baseline="0" dirty="0">
                <a:latin typeface="NimbusRomNo9L-Regu"/>
              </a:rPr>
              <a:t>2019-08-01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599A19-2BAD-1621-896E-9BFBB2A8FBE3}"/>
              </a:ext>
            </a:extLst>
          </p:cNvPr>
          <p:cNvSpPr txBox="1"/>
          <p:nvPr/>
        </p:nvSpPr>
        <p:spPr>
          <a:xfrm>
            <a:off x="8795485" y="2831885"/>
            <a:ext cx="3553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NimbusRomNo9L-Regu"/>
              </a:rPr>
              <a:t>(b) Microbusiness Density Distribution on</a:t>
            </a:r>
          </a:p>
          <a:p>
            <a:pPr algn="l"/>
            <a:r>
              <a:rPr lang="en-US" sz="1400" b="0" i="0" u="none" strike="noStrike" baseline="0" dirty="0">
                <a:latin typeface="NimbusRomNo9L-Regu"/>
              </a:rPr>
              <a:t>2019-09-01</a:t>
            </a:r>
            <a:endParaRPr 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71DB6E-DA4E-C51D-F3B4-012126016D3A}"/>
              </a:ext>
            </a:extLst>
          </p:cNvPr>
          <p:cNvSpPr txBox="1"/>
          <p:nvPr/>
        </p:nvSpPr>
        <p:spPr>
          <a:xfrm>
            <a:off x="4851790" y="6117282"/>
            <a:ext cx="3553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NimbusRomNo9L-Regu"/>
              </a:rPr>
              <a:t>(c) Microbusiness Density Distribution on</a:t>
            </a:r>
          </a:p>
          <a:p>
            <a:pPr algn="l"/>
            <a:r>
              <a:rPr lang="en-US" sz="1400" b="0" i="0" u="none" strike="noStrike" baseline="0" dirty="0">
                <a:latin typeface="NimbusRomNo9L-Regu"/>
              </a:rPr>
              <a:t>2019-10-01</a:t>
            </a:r>
            <a:endParaRPr 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F51637-D41A-5AFC-9636-0A076B32820B}"/>
              </a:ext>
            </a:extLst>
          </p:cNvPr>
          <p:cNvSpPr txBox="1"/>
          <p:nvPr/>
        </p:nvSpPr>
        <p:spPr>
          <a:xfrm>
            <a:off x="8795485" y="6118715"/>
            <a:ext cx="3553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NimbusRomNo9L-Regu"/>
              </a:rPr>
              <a:t>(d) Microbusiness Density Distribution on</a:t>
            </a:r>
          </a:p>
          <a:p>
            <a:pPr algn="l"/>
            <a:r>
              <a:rPr lang="en-US" sz="1400" b="0" i="0" u="none" strike="noStrike" baseline="0" dirty="0">
                <a:latin typeface="NimbusRomNo9L-Regu"/>
              </a:rPr>
              <a:t>2019-11-01</a:t>
            </a:r>
            <a:endParaRPr lang="en-US" sz="1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CD39BE-5674-37BB-D220-BEF9CF780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753B2-A8CB-4BA1-BECA-85749CDD5861}" type="datetime1">
              <a:rPr lang="en-US" smtClean="0"/>
              <a:t>5/5/2023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441417-485D-981F-474E-F4902DA0A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66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12" name="Add-in 11" title="VizSlides">
                <a:extLst>
                  <a:ext uri="{FF2B5EF4-FFF2-40B4-BE49-F238E27FC236}">
                    <a16:creationId xmlns:a16="http://schemas.microsoft.com/office/drawing/2014/main" id="{9B04538E-A86C-9B05-5C73-CFD481735D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202355"/>
                  </p:ext>
                </p:extLst>
              </p:nvPr>
            </p:nvGraphicFramePr>
            <p:xfrm>
              <a:off x="3965917" y="1715881"/>
              <a:ext cx="7789761" cy="4591733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12" name="Add-in 11" title="VizSlides">
                <a:extLst>
                  <a:ext uri="{FF2B5EF4-FFF2-40B4-BE49-F238E27FC236}">
                    <a16:creationId xmlns:a16="http://schemas.microsoft.com/office/drawing/2014/main" id="{9B04538E-A86C-9B05-5C73-CFD481735D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65917" y="1715881"/>
                <a:ext cx="7789761" cy="459173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803545-6448-92DD-1C5C-004E0924E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E0B36-21EB-4F57-B1BA-BA7A579EA0FD}" type="datetime1">
              <a:rPr lang="en-US" smtClean="0"/>
              <a:t>5/5/2023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E987E-617E-EDE9-02C9-93EB832A0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E3B2E1F1-E7E1-C2FF-C2CA-9CC4F9035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813" y="240978"/>
            <a:ext cx="10822802" cy="1275305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Graph Data Preparation and  Tableau Visualizations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CB6FF6-95BB-C43C-4B18-760E428C5462}"/>
              </a:ext>
            </a:extLst>
          </p:cNvPr>
          <p:cNvSpPr txBox="1"/>
          <p:nvPr/>
        </p:nvSpPr>
        <p:spPr>
          <a:xfrm>
            <a:off x="400393" y="3415977"/>
            <a:ext cx="3565524" cy="79234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endParaRPr lang="en-US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E429A3-639F-E68A-D335-6D7F71F8E86C}"/>
              </a:ext>
            </a:extLst>
          </p:cNvPr>
          <p:cNvSpPr txBox="1"/>
          <p:nvPr/>
        </p:nvSpPr>
        <p:spPr>
          <a:xfrm>
            <a:off x="400393" y="3321486"/>
            <a:ext cx="3565524" cy="690261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fontScale="70000" lnSpcReduction="200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Tableau Dashboard</a:t>
            </a:r>
          </a:p>
        </p:txBody>
      </p:sp>
    </p:spTree>
    <p:extLst>
      <p:ext uri="{BB962C8B-B14F-4D97-AF65-F5344CB8AC3E}">
        <p14:creationId xmlns:p14="http://schemas.microsoft.com/office/powerpoint/2010/main" val="1670448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580B90-D061-B74F-7BEA-90D1DC193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A23EE-2014-4974-BB9A-C1D4FFAE984C}" type="datetime1">
              <a:rPr lang="en-US" smtClean="0"/>
              <a:t>5/5/2023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AFCCFE-7D99-336D-62A8-F4165395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26</a:t>
            </a:fld>
            <a:endParaRPr lang="en-US"/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FBE46DAC-B479-3E2F-10DF-CC201699DE21}"/>
              </a:ext>
            </a:extLst>
          </p:cNvPr>
          <p:cNvSpPr txBox="1">
            <a:spLocks/>
          </p:cNvSpPr>
          <p:nvPr/>
        </p:nvSpPr>
        <p:spPr>
          <a:xfrm>
            <a:off x="508813" y="196900"/>
            <a:ext cx="10822802" cy="127530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/>
              <a:t>Graph Data Preparation and  Tableau Visualizations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011434-8488-CE5E-490D-DF912BA38707}"/>
              </a:ext>
            </a:extLst>
          </p:cNvPr>
          <p:cNvSpPr txBox="1"/>
          <p:nvPr/>
        </p:nvSpPr>
        <p:spPr>
          <a:xfrm>
            <a:off x="508813" y="1410355"/>
            <a:ext cx="11090274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  <a:latin typeface="+mj-lt"/>
              </a:rPr>
              <a:t>Tabular Data to Graph Data:</a:t>
            </a:r>
            <a:endParaRPr lang="en-US" sz="2400" dirty="0"/>
          </a:p>
          <a:p>
            <a:r>
              <a:rPr lang="en-US" sz="2400" dirty="0"/>
              <a:t>Node-level Prediction problem needs graph snapshots based on a sequence of events. 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rPr>
              <a:t>Challenges: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Graph Construction: </a:t>
            </a:r>
          </a:p>
          <a:p>
            <a:r>
              <a:rPr lang="en-US" sz="2400" dirty="0"/>
              <a:t>       1.  What are nodes? How to create the edge?</a:t>
            </a:r>
          </a:p>
          <a:p>
            <a:r>
              <a:rPr lang="en-US" sz="2400" dirty="0"/>
              <a:t>       2.  Nodes could be at any level – A level of Detail conundrum</a:t>
            </a:r>
          </a:p>
          <a:p>
            <a:r>
              <a:rPr lang="en-US" sz="2400" dirty="0"/>
              <a:t>       3. Edge links are the relationships between the nodes. –  Edge Approximations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Graph Nature: </a:t>
            </a:r>
            <a:r>
              <a:rPr lang="en-US" sz="2400" dirty="0"/>
              <a:t>Static and Dynamic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Graph Feature Embeddings:</a:t>
            </a:r>
          </a:p>
          <a:p>
            <a:r>
              <a:rPr lang="en-US" sz="2400" dirty="0">
                <a:latin typeface="+mj-lt"/>
              </a:rPr>
              <a:t>       </a:t>
            </a:r>
            <a:r>
              <a:rPr lang="en-US" sz="2400" dirty="0"/>
              <a:t> 1.  Node Features:  The node’s unique features change with time and constant. </a:t>
            </a:r>
          </a:p>
          <a:p>
            <a:r>
              <a:rPr lang="en-US" sz="2400" dirty="0"/>
              <a:t>       2.  Edge Features:  These are unique features that capture the relationships, weights of the relationships, or directionality of the link. </a:t>
            </a:r>
          </a:p>
          <a:p>
            <a:r>
              <a:rPr lang="en-US" sz="2400" dirty="0">
                <a:latin typeface="+mj-lt"/>
              </a:rPr>
              <a:t>           </a:t>
            </a:r>
          </a:p>
        </p:txBody>
      </p:sp>
    </p:spTree>
    <p:extLst>
      <p:ext uri="{BB962C8B-B14F-4D97-AF65-F5344CB8AC3E}">
        <p14:creationId xmlns:p14="http://schemas.microsoft.com/office/powerpoint/2010/main" val="2330915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580B90-D061-B74F-7BEA-90D1DC193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A23EE-2014-4974-BB9A-C1D4FFAE984C}" type="datetime1">
              <a:rPr lang="en-US" smtClean="0"/>
              <a:t>5/5/2023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AFCCFE-7D99-336D-62A8-F4165395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27</a:t>
            </a:fld>
            <a:endParaRPr lang="en-US"/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FBE46DAC-B479-3E2F-10DF-CC201699DE21}"/>
              </a:ext>
            </a:extLst>
          </p:cNvPr>
          <p:cNvSpPr txBox="1">
            <a:spLocks/>
          </p:cNvSpPr>
          <p:nvPr/>
        </p:nvSpPr>
        <p:spPr>
          <a:xfrm>
            <a:off x="508813" y="196900"/>
            <a:ext cx="10822802" cy="127530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/>
              <a:t>Graph Data Preparation and  Tableau Visualizations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011434-8488-CE5E-490D-DF912BA38707}"/>
              </a:ext>
            </a:extLst>
          </p:cNvPr>
          <p:cNvSpPr txBox="1"/>
          <p:nvPr/>
        </p:nvSpPr>
        <p:spPr>
          <a:xfrm>
            <a:off x="460868" y="1472205"/>
            <a:ext cx="756262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  <a:latin typeface="+mj-lt"/>
              </a:rPr>
              <a:t>Tabular Data to Graph Data: (cont.) </a:t>
            </a:r>
          </a:p>
          <a:p>
            <a:endParaRPr lang="en-US" sz="2000" dirty="0">
              <a:solidFill>
                <a:schemeClr val="accent3">
                  <a:lumMod val="40000"/>
                  <a:lumOff val="6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rPr>
              <a:t>Solutions: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Graph Construction:  </a:t>
            </a:r>
          </a:p>
          <a:p>
            <a:r>
              <a:rPr lang="en-US" sz="2400" dirty="0"/>
              <a:t>       1. Counties in the graph were decided to form Node with equal importance. </a:t>
            </a:r>
          </a:p>
          <a:p>
            <a:r>
              <a:rPr lang="en-US" sz="2400" dirty="0"/>
              <a:t>       2. Edge links are formed based on the circle of the distance threshold.  The clustering technique was explored, but the distance threshold yielded logical graphs.</a:t>
            </a:r>
          </a:p>
          <a:p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Graph Nature:  </a:t>
            </a:r>
          </a:p>
          <a:p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     </a:t>
            </a:r>
            <a:r>
              <a:rPr lang="en-US" sz="2400" dirty="0"/>
              <a:t>Dynamic Graphs are construed by randomly dropping 25% of total edge links with distance threshold.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           </a:t>
            </a:r>
          </a:p>
        </p:txBody>
      </p:sp>
      <p:pic>
        <p:nvPicPr>
          <p:cNvPr id="2052" name="Picture 4" descr="figure 1">
            <a:extLst>
              <a:ext uri="{FF2B5EF4-FFF2-40B4-BE49-F238E27FC236}">
                <a16:creationId xmlns:a16="http://schemas.microsoft.com/office/drawing/2014/main" id="{08AC55FC-E753-25B2-AF45-C1BE16380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491" y="2789642"/>
            <a:ext cx="3901247" cy="240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174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580B90-D061-B74F-7BEA-90D1DC193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A23EE-2014-4974-BB9A-C1D4FFAE984C}" type="datetime1">
              <a:rPr lang="en-US" smtClean="0"/>
              <a:t>5/5/2023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AFCCFE-7D99-336D-62A8-F4165395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28</a:t>
            </a:fld>
            <a:endParaRPr lang="en-US"/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FBE46DAC-B479-3E2F-10DF-CC201699DE21}"/>
              </a:ext>
            </a:extLst>
          </p:cNvPr>
          <p:cNvSpPr txBox="1">
            <a:spLocks/>
          </p:cNvSpPr>
          <p:nvPr/>
        </p:nvSpPr>
        <p:spPr>
          <a:xfrm>
            <a:off x="508813" y="196900"/>
            <a:ext cx="10822802" cy="127530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/>
              <a:t>Graph Data Preparation and  Tableau Visualizations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011434-8488-CE5E-490D-DF912BA38707}"/>
              </a:ext>
            </a:extLst>
          </p:cNvPr>
          <p:cNvSpPr txBox="1"/>
          <p:nvPr/>
        </p:nvSpPr>
        <p:spPr>
          <a:xfrm>
            <a:off x="550861" y="1763706"/>
            <a:ext cx="1092993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  <a:latin typeface="+mj-lt"/>
              </a:rPr>
              <a:t>Tabular Data to Graph Data: (cont.) 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rPr>
              <a:t>Solutions: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Graph Feature Embeddings:</a:t>
            </a:r>
          </a:p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     1. Node Features:  </a:t>
            </a:r>
          </a:p>
          <a:p>
            <a:r>
              <a:rPr lang="en-US" sz="2400" dirty="0"/>
              <a:t>              </a:t>
            </a:r>
            <a:r>
              <a:rPr lang="en-US" sz="2400" dirty="0" err="1"/>
              <a:t>i</a:t>
            </a:r>
            <a:r>
              <a:rPr lang="en-US" sz="2400" dirty="0"/>
              <a:t>. Dynamic  Features: County-level Microbusiness density values from t(n-L) are used, where n is the nth time snapshot and L – is the lag period. </a:t>
            </a:r>
          </a:p>
          <a:p>
            <a:r>
              <a:rPr lang="en-US" sz="2400" dirty="0"/>
              <a:t>             ii.  Static Features: County-level census data values are used. </a:t>
            </a:r>
          </a:p>
          <a:p>
            <a:r>
              <a:rPr lang="en-US" sz="2400" dirty="0"/>
              <a:t>       </a:t>
            </a:r>
          </a:p>
          <a:p>
            <a:r>
              <a:rPr lang="en-US" sz="2400" dirty="0"/>
              <a:t>     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2. Edge Features:  </a:t>
            </a:r>
            <a:r>
              <a:rPr lang="en-US" sz="2400" dirty="0"/>
              <a:t>The Distance thresholds are used as the edge features and edge weights. Graph directionality at edges is treated as Undirected graphs. </a:t>
            </a:r>
          </a:p>
        </p:txBody>
      </p:sp>
      <p:pic>
        <p:nvPicPr>
          <p:cNvPr id="3074" name="Picture 2" descr="h-Degree as a basic measure in weighted networks - ScienceDirect">
            <a:extLst>
              <a:ext uri="{FF2B5EF4-FFF2-40B4-BE49-F238E27FC236}">
                <a16:creationId xmlns:a16="http://schemas.microsoft.com/office/drawing/2014/main" id="{B76FD2CB-B435-6814-AD0C-9F0C23943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134" y="2143800"/>
            <a:ext cx="5263003" cy="152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970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580B90-D061-B74F-7BEA-90D1DC193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A23EE-2014-4974-BB9A-C1D4FFAE984C}" type="datetime1">
              <a:rPr lang="en-US" smtClean="0"/>
              <a:t>5/5/2023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AFCCFE-7D99-336D-62A8-F4165395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29</a:t>
            </a:fld>
            <a:endParaRPr lang="en-US"/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FBE46DAC-B479-3E2F-10DF-CC201699DE21}"/>
              </a:ext>
            </a:extLst>
          </p:cNvPr>
          <p:cNvSpPr txBox="1">
            <a:spLocks/>
          </p:cNvSpPr>
          <p:nvPr/>
        </p:nvSpPr>
        <p:spPr>
          <a:xfrm>
            <a:off x="508813" y="196900"/>
            <a:ext cx="10822802" cy="127530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/>
              <a:t>Graph Data Preparation and  Tableau Visualizations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011434-8488-CE5E-490D-DF912BA38707}"/>
              </a:ext>
            </a:extLst>
          </p:cNvPr>
          <p:cNvSpPr txBox="1"/>
          <p:nvPr/>
        </p:nvSpPr>
        <p:spPr>
          <a:xfrm>
            <a:off x="508813" y="2300735"/>
            <a:ext cx="37889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  <a:latin typeface="+mj-lt"/>
              </a:rPr>
              <a:t>Tabular Data to Graph Data: (cont.)</a:t>
            </a:r>
          </a:p>
          <a:p>
            <a:endParaRPr lang="en-US" sz="2800" dirty="0">
              <a:solidFill>
                <a:srgbClr val="FFC000"/>
              </a:solidFill>
              <a:latin typeface="+mj-lt"/>
            </a:endParaRPr>
          </a:p>
          <a:p>
            <a:r>
              <a:rPr lang="en-US" sz="2800" dirty="0">
                <a:latin typeface="+mj-lt"/>
              </a:rPr>
              <a:t>Summary  </a:t>
            </a:r>
          </a:p>
        </p:txBody>
      </p:sp>
      <p:graphicFrame>
        <p:nvGraphicFramePr>
          <p:cNvPr id="2" name="TextBox 2">
            <a:extLst>
              <a:ext uri="{FF2B5EF4-FFF2-40B4-BE49-F238E27FC236}">
                <a16:creationId xmlns:a16="http://schemas.microsoft.com/office/drawing/2014/main" id="{B7904059-9253-360E-0905-EDE531353C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3148927"/>
              </p:ext>
            </p:extLst>
          </p:nvPr>
        </p:nvGraphicFramePr>
        <p:xfrm>
          <a:off x="5405665" y="1055538"/>
          <a:ext cx="5389335" cy="5098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45452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61" y="72459"/>
            <a:ext cx="3565524" cy="698453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Agenda 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4967C49-2278-4724-94A5-A258F20C3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66428" y="2112234"/>
            <a:ext cx="1335600" cy="1262947"/>
            <a:chOff x="10145015" y="2343978"/>
            <a:chExt cx="1335600" cy="1262947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5513748-F890-422C-8BC7-7C16A7D3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93B83E9-9019-4D2F-B887-BD399181B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6" name="Oval 85">
            <a:extLst>
              <a:ext uri="{FF2B5EF4-FFF2-40B4-BE49-F238E27FC236}">
                <a16:creationId xmlns:a16="http://schemas.microsoft.com/office/drawing/2014/main" id="{5171FAFB-7223-4BE1-983D-8A0626EAC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612" y="57328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Picture Placeholder 7" descr="Digital Data">
            <a:extLst>
              <a:ext uri="{FF2B5EF4-FFF2-40B4-BE49-F238E27FC236}">
                <a16:creationId xmlns:a16="http://schemas.microsoft.com/office/drawing/2014/main" id="{856EA91D-76B8-E2B7-7480-6F2BFD243D5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2" r="886"/>
          <a:stretch/>
        </p:blipFill>
        <p:spPr>
          <a:xfrm>
            <a:off x="6293052" y="431402"/>
            <a:ext cx="4868976" cy="5644408"/>
          </a:xfrm>
          <a:custGeom>
            <a:avLst/>
            <a:gdLst/>
            <a:ahLst/>
            <a:cxnLst/>
            <a:rect l="l" t="t" r="r" b="b"/>
            <a:pathLst>
              <a:path w="4868976" h="5644408">
                <a:moveTo>
                  <a:pt x="2398421" y="0"/>
                </a:moveTo>
                <a:lnTo>
                  <a:pt x="4868974" y="1424628"/>
                </a:lnTo>
                <a:lnTo>
                  <a:pt x="4868976" y="1424625"/>
                </a:lnTo>
                <a:lnTo>
                  <a:pt x="4868976" y="1424628"/>
                </a:lnTo>
                <a:lnTo>
                  <a:pt x="4868976" y="4219781"/>
                </a:lnTo>
                <a:lnTo>
                  <a:pt x="2398419" y="5644408"/>
                </a:lnTo>
                <a:lnTo>
                  <a:pt x="0" y="4219781"/>
                </a:lnTo>
                <a:lnTo>
                  <a:pt x="0" y="1424628"/>
                </a:lnTo>
                <a:lnTo>
                  <a:pt x="0" y="1424625"/>
                </a:lnTo>
                <a:lnTo>
                  <a:pt x="3" y="1424628"/>
                </a:lnTo>
                <a:close/>
              </a:path>
            </a:pathLst>
          </a:cu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39B491-B664-489B-FAF3-48C8EF275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19B2-31EF-474B-B7D9-E05CA479819B}" type="datetime1">
              <a:rPr lang="en-US" smtClean="0"/>
              <a:t>5/5/2023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40BF62-B461-72C5-0415-A44189A94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CB19DF-929B-E7C2-8E85-734D71245256}"/>
              </a:ext>
            </a:extLst>
          </p:cNvPr>
          <p:cNvSpPr txBox="1"/>
          <p:nvPr/>
        </p:nvSpPr>
        <p:spPr>
          <a:xfrm>
            <a:off x="587884" y="957705"/>
            <a:ext cx="606095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 </a:t>
            </a:r>
            <a:r>
              <a:rPr lang="en-US" sz="1600" dirty="0">
                <a:solidFill>
                  <a:srgbClr val="FFC000"/>
                </a:solidFill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Challenges and Contributions</a:t>
            </a:r>
          </a:p>
          <a:p>
            <a:endParaRPr lang="en-US" sz="1600" dirty="0"/>
          </a:p>
          <a:p>
            <a:r>
              <a:rPr lang="en-US" sz="1600" dirty="0"/>
              <a:t>2. Literature Review and Previous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Why TGCN?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Model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Nature of Graph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3.  Software and Hardware Stack and Tools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dirty="0"/>
          </a:p>
          <a:p>
            <a:r>
              <a:rPr lang="en-US" sz="1600" dirty="0"/>
              <a:t>4. Proposed Approaches and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Graph Data Preparation and Tableau  Visualizations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Validation of Framework on Benchmark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Attention Based Temporal Graph Convolutional Network Node Level Predictions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Statistical Methods &amp; Machine Learning Model-based Time Series Predictions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Comparison of A3TGCN and Other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5. Conclusions and Future Work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87691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580B90-D061-B74F-7BEA-90D1DC193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A23EE-2014-4974-BB9A-C1D4FFAE984C}" type="datetime1">
              <a:rPr lang="en-US" smtClean="0"/>
              <a:t>5/5/2023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AFCCFE-7D99-336D-62A8-F4165395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30</a:t>
            </a:fld>
            <a:endParaRPr lang="en-US"/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FBE46DAC-B479-3E2F-10DF-CC201699DE21}"/>
              </a:ext>
            </a:extLst>
          </p:cNvPr>
          <p:cNvSpPr txBox="1">
            <a:spLocks/>
          </p:cNvSpPr>
          <p:nvPr/>
        </p:nvSpPr>
        <p:spPr>
          <a:xfrm>
            <a:off x="116434" y="87133"/>
            <a:ext cx="10769280" cy="531599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/>
              <a:t>Graph Data Preparation and  Tableau Visualizations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011434-8488-CE5E-490D-DF912BA38707}"/>
              </a:ext>
            </a:extLst>
          </p:cNvPr>
          <p:cNvSpPr txBox="1"/>
          <p:nvPr/>
        </p:nvSpPr>
        <p:spPr>
          <a:xfrm>
            <a:off x="116434" y="877978"/>
            <a:ext cx="11798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  <a:latin typeface="+mj-lt"/>
              </a:rPr>
              <a:t>Tabular Data to Graph Data: (cont.) </a:t>
            </a:r>
            <a:r>
              <a:rPr lang="en-US" sz="2800" dirty="0">
                <a:latin typeface="+mj-lt"/>
              </a:rPr>
              <a:t>– Graph Embedding Visualizations </a:t>
            </a:r>
            <a:endParaRPr lang="en-US" sz="2800" dirty="0">
              <a:solidFill>
                <a:srgbClr val="FFC000"/>
              </a:solidFill>
              <a:latin typeface="+mj-lt"/>
            </a:endParaRPr>
          </a:p>
        </p:txBody>
      </p:sp>
      <p:pic>
        <p:nvPicPr>
          <p:cNvPr id="3" name="Picture 2" descr="Chart, map, scatter chart&#10;&#10;Description automatically generated">
            <a:extLst>
              <a:ext uri="{FF2B5EF4-FFF2-40B4-BE49-F238E27FC236}">
                <a16:creationId xmlns:a16="http://schemas.microsoft.com/office/drawing/2014/main" id="{ED43CA4D-9ACB-0ECE-46F0-5643BF55B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34" y="1551844"/>
            <a:ext cx="3931920" cy="3931920"/>
          </a:xfrm>
          <a:prstGeom prst="rect">
            <a:avLst/>
          </a:prstGeom>
        </p:spPr>
      </p:pic>
      <p:pic>
        <p:nvPicPr>
          <p:cNvPr id="6" name="Picture 5" descr="Chart, map&#10;&#10;Description automatically generated">
            <a:extLst>
              <a:ext uri="{FF2B5EF4-FFF2-40B4-BE49-F238E27FC236}">
                <a16:creationId xmlns:a16="http://schemas.microsoft.com/office/drawing/2014/main" id="{9C812B3C-4B88-2E7F-434B-860BF95DD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040" y="1551844"/>
            <a:ext cx="3931920" cy="3931920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A875F114-A0B5-1EB3-4E50-A434769E2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076" y="1551844"/>
            <a:ext cx="3931920" cy="3931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B250EF-C849-C719-B868-F255BF061301}"/>
              </a:ext>
            </a:extLst>
          </p:cNvPr>
          <p:cNvSpPr txBox="1"/>
          <p:nvPr/>
        </p:nvSpPr>
        <p:spPr>
          <a:xfrm>
            <a:off x="2213444" y="5737770"/>
            <a:ext cx="8421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Static Graph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FFC000"/>
                </a:solidFill>
                <a:sym typeface="Wingdings" panose="05000000000000000000" pitchFamily="2" charset="2"/>
              </a:rPr>
              <a:t>Dynamic Graph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olidFill>
                  <a:srgbClr val="FFC000"/>
                </a:solidFill>
                <a:sym typeface="Wingdings" panose="05000000000000000000" pitchFamily="2" charset="2"/>
              </a:rPr>
              <a:t>25% </a:t>
            </a:r>
            <a:r>
              <a:rPr lang="en-US" dirty="0">
                <a:sym typeface="Wingdings" panose="05000000000000000000" pitchFamily="2" charset="2"/>
              </a:rPr>
              <a:t>total number of Edges are </a:t>
            </a:r>
            <a:r>
              <a:rPr lang="en-US" dirty="0">
                <a:solidFill>
                  <a:srgbClr val="FFC000"/>
                </a:solidFill>
                <a:sym typeface="Wingdings" panose="05000000000000000000" pitchFamily="2" charset="2"/>
              </a:rPr>
              <a:t>dropped randomly </a:t>
            </a:r>
            <a:r>
              <a:rPr lang="en-US" dirty="0">
                <a:sym typeface="Wingdings" panose="05000000000000000000" pitchFamily="2" charset="2"/>
              </a:rPr>
              <a:t>in each time snapshot.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569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12" name="Add-in 11" title="VizSlides">
                <a:extLst>
                  <a:ext uri="{FF2B5EF4-FFF2-40B4-BE49-F238E27FC236}">
                    <a16:creationId xmlns:a16="http://schemas.microsoft.com/office/drawing/2014/main" id="{9B04538E-A86C-9B05-5C73-CFD481735D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8028174"/>
                  </p:ext>
                </p:extLst>
              </p:nvPr>
            </p:nvGraphicFramePr>
            <p:xfrm>
              <a:off x="2003131" y="1595225"/>
              <a:ext cx="7489371" cy="493349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12" name="Add-in 11" title="VizSlides">
                <a:extLst>
                  <a:ext uri="{FF2B5EF4-FFF2-40B4-BE49-F238E27FC236}">
                    <a16:creationId xmlns:a16="http://schemas.microsoft.com/office/drawing/2014/main" id="{9B04538E-A86C-9B05-5C73-CFD481735D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03131" y="1595225"/>
                <a:ext cx="7489371" cy="493349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83458E-5554-31FB-5B40-20E4E9FFF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6C78-2EA2-44D5-8449-5948514BD95D}" type="datetime1">
              <a:rPr lang="en-US" smtClean="0"/>
              <a:t>5/5/2023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4DC4F-C64E-C146-B929-597A7806A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31</a:t>
            </a:fld>
            <a:endParaRPr lang="en-US"/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F4A07184-F2FC-C08B-7B12-16DBA16F91D8}"/>
              </a:ext>
            </a:extLst>
          </p:cNvPr>
          <p:cNvSpPr txBox="1">
            <a:spLocks/>
          </p:cNvSpPr>
          <p:nvPr/>
        </p:nvSpPr>
        <p:spPr>
          <a:xfrm>
            <a:off x="116433" y="260121"/>
            <a:ext cx="10769280" cy="531599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/>
              <a:t>Graph Data Preparation and  Tableau Visualizations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E38706-36AD-2C3F-D518-AFBCF20CCB8F}"/>
              </a:ext>
            </a:extLst>
          </p:cNvPr>
          <p:cNvSpPr txBox="1"/>
          <p:nvPr/>
        </p:nvSpPr>
        <p:spPr>
          <a:xfrm>
            <a:off x="116434" y="877978"/>
            <a:ext cx="11798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  <a:latin typeface="+mj-lt"/>
              </a:rPr>
              <a:t>Tabular Data to Graph Data: (cont.) </a:t>
            </a:r>
            <a:r>
              <a:rPr lang="en-US" sz="2800" dirty="0">
                <a:latin typeface="+mj-lt"/>
              </a:rPr>
              <a:t>– Graph On Map Tableau Visualizations </a:t>
            </a:r>
            <a:endParaRPr lang="en-US" sz="2800" dirty="0">
              <a:solidFill>
                <a:srgbClr val="FFC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5573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580B90-D061-B74F-7BEA-90D1DC193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A23EE-2014-4974-BB9A-C1D4FFAE984C}" type="datetime1">
              <a:rPr lang="en-US" smtClean="0"/>
              <a:t>5/5/2023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AFCCFE-7D99-336D-62A8-F4165395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32</a:t>
            </a:fld>
            <a:endParaRPr lang="en-US"/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FBE46DAC-B479-3E2F-10DF-CC201699DE21}"/>
              </a:ext>
            </a:extLst>
          </p:cNvPr>
          <p:cNvSpPr txBox="1">
            <a:spLocks/>
          </p:cNvSpPr>
          <p:nvPr/>
        </p:nvSpPr>
        <p:spPr>
          <a:xfrm>
            <a:off x="508813" y="196900"/>
            <a:ext cx="10822802" cy="127530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Validation of Framework on Benchmark Datasets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011434-8488-CE5E-490D-DF912BA38707}"/>
              </a:ext>
            </a:extLst>
          </p:cNvPr>
          <p:cNvSpPr txBox="1"/>
          <p:nvPr/>
        </p:nvSpPr>
        <p:spPr>
          <a:xfrm>
            <a:off x="508813" y="1628507"/>
            <a:ext cx="1109027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The effectiveness of the ATGCN is very critical for current work. 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rPr>
              <a:t>Challenges: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Propose the valid Temporal Graph Convolutional Network 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Validation of the Proposed Framework with standard datasets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rPr>
              <a:t>Solution: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Compare the Various Models and decide on the Framework for current research. </a:t>
            </a:r>
          </a:p>
          <a:p>
            <a:r>
              <a:rPr lang="en-US" sz="2400" dirty="0">
                <a:latin typeface="+mj-lt"/>
              </a:rPr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2347219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580B90-D061-B74F-7BEA-90D1DC193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A23EE-2014-4974-BB9A-C1D4FFAE984C}" type="datetime1">
              <a:rPr lang="en-US" smtClean="0"/>
              <a:t>5/5/2023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AFCCFE-7D99-336D-62A8-F4165395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33</a:t>
            </a:fld>
            <a:endParaRPr lang="en-US"/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FBE46DAC-B479-3E2F-10DF-CC201699DE21}"/>
              </a:ext>
            </a:extLst>
          </p:cNvPr>
          <p:cNvSpPr txBox="1">
            <a:spLocks/>
          </p:cNvSpPr>
          <p:nvPr/>
        </p:nvSpPr>
        <p:spPr>
          <a:xfrm>
            <a:off x="508813" y="196900"/>
            <a:ext cx="10822802" cy="127530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Validation of Framework on Benchmark Datasets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011434-8488-CE5E-490D-DF912BA38707}"/>
              </a:ext>
            </a:extLst>
          </p:cNvPr>
          <p:cNvSpPr txBox="1"/>
          <p:nvPr/>
        </p:nvSpPr>
        <p:spPr>
          <a:xfrm>
            <a:off x="508813" y="1492981"/>
            <a:ext cx="1109027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  <a:latin typeface="+mj-lt"/>
              </a:rPr>
              <a:t>Datasets:</a:t>
            </a:r>
          </a:p>
          <a:p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SZ – Taxi Dataset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 Taxi trajectory of Shenzhen from Jan. 1 to Jan. 31, 2015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156 significant roads in the </a:t>
            </a:r>
            <a:r>
              <a:rPr lang="en-US" sz="2400" dirty="0" err="1"/>
              <a:t>Luohu</a:t>
            </a:r>
            <a:r>
              <a:rPr lang="en-US" sz="2400" dirty="0"/>
              <a:t> District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Traffic Speed is the Variable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j-lt"/>
            </a:endParaRP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Los-loop Dataset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This dataset was collected on the highway of Los Angeles County in real-time by loop detectors.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207 sensors and their traffic speed from Mar.1 to Mar.7, 2012.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400" dirty="0">
                <a:latin typeface="+mj-lt"/>
              </a:rPr>
              <a:t>   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2D1E04-CFD7-4083-C117-46CBAB7CCB7A}"/>
              </a:ext>
            </a:extLst>
          </p:cNvPr>
          <p:cNvSpPr txBox="1"/>
          <p:nvPr/>
        </p:nvSpPr>
        <p:spPr>
          <a:xfrm>
            <a:off x="6971930" y="6173658"/>
            <a:ext cx="5220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u="none" strike="noStrike" baseline="0" dirty="0">
                <a:solidFill>
                  <a:schemeClr val="tx1">
                    <a:lumMod val="50000"/>
                  </a:schemeClr>
                </a:solidFill>
                <a:latin typeface="NimbusRomNo9L-Regu"/>
              </a:rPr>
              <a:t>J. Zhu, Y. Song, L. Zhao, and H. Li, “A3t-gcn: Attention temporal graph convolutional network for traffic forecasting,” 2020.</a:t>
            </a:r>
          </a:p>
        </p:txBody>
      </p:sp>
    </p:spTree>
    <p:extLst>
      <p:ext uri="{BB962C8B-B14F-4D97-AF65-F5344CB8AC3E}">
        <p14:creationId xmlns:p14="http://schemas.microsoft.com/office/powerpoint/2010/main" val="1976580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580B90-D061-B74F-7BEA-90D1DC193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A23EE-2014-4974-BB9A-C1D4FFAE984C}" type="datetime1">
              <a:rPr lang="en-US" smtClean="0"/>
              <a:t>5/5/2023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AFCCFE-7D99-336D-62A8-F4165395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34</a:t>
            </a:fld>
            <a:endParaRPr lang="en-US"/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FBE46DAC-B479-3E2F-10DF-CC201699DE21}"/>
              </a:ext>
            </a:extLst>
          </p:cNvPr>
          <p:cNvSpPr txBox="1">
            <a:spLocks/>
          </p:cNvSpPr>
          <p:nvPr/>
        </p:nvSpPr>
        <p:spPr>
          <a:xfrm>
            <a:off x="508813" y="196900"/>
            <a:ext cx="10822802" cy="127530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Validation of Framework on Benchmark Datasets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011434-8488-CE5E-490D-DF912BA38707}"/>
              </a:ext>
            </a:extLst>
          </p:cNvPr>
          <p:cNvSpPr txBox="1"/>
          <p:nvPr/>
        </p:nvSpPr>
        <p:spPr>
          <a:xfrm>
            <a:off x="508813" y="1492981"/>
            <a:ext cx="1109027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  <a:latin typeface="+mj-lt"/>
              </a:rPr>
              <a:t>Models and Metric:</a:t>
            </a: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  <a:p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Statistical Methods, ML, and DL Models:</a:t>
            </a:r>
          </a:p>
          <a:p>
            <a:r>
              <a:rPr lang="en-US" sz="2200" dirty="0"/>
              <a:t>Historical Average, ARIMA, SVM, GCN, GRU</a:t>
            </a:r>
          </a:p>
          <a:p>
            <a:endParaRPr lang="en-US" sz="2200" dirty="0">
              <a:latin typeface="+mj-lt"/>
            </a:endParaRPr>
          </a:p>
          <a:p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Graph-Based Models:</a:t>
            </a:r>
          </a:p>
          <a:p>
            <a:r>
              <a:rPr lang="en-US" sz="2200" dirty="0"/>
              <a:t>Temporal Graph Convolutional Network ( TGCN) and Attention-based Temporal Graph Convolutional Network (A3TGCN)</a:t>
            </a:r>
          </a:p>
          <a:p>
            <a:r>
              <a:rPr lang="en-US" sz="2400" dirty="0">
                <a:latin typeface="+mj-lt"/>
              </a:rPr>
              <a:t>   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E25083-51D0-0F9D-0203-0C87D28EFC0E}"/>
              </a:ext>
            </a:extLst>
          </p:cNvPr>
          <p:cNvSpPr txBox="1"/>
          <p:nvPr/>
        </p:nvSpPr>
        <p:spPr>
          <a:xfrm>
            <a:off x="508813" y="4107995"/>
            <a:ext cx="53259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Metric:</a:t>
            </a:r>
            <a:endParaRPr lang="en-US" sz="2000" dirty="0"/>
          </a:p>
          <a:p>
            <a:r>
              <a:rPr lang="en-US" dirty="0"/>
              <a:t>Root Mean Squared Error (RMSE)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8F0DF8-7EE3-F302-5AAC-1F0304A2E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628" y="5063435"/>
            <a:ext cx="3548953" cy="79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CAC583-D40B-DB16-11FD-198D6DC9DC4D}"/>
              </a:ext>
            </a:extLst>
          </p:cNvPr>
          <p:cNvSpPr txBox="1"/>
          <p:nvPr/>
        </p:nvSpPr>
        <p:spPr>
          <a:xfrm>
            <a:off x="5338759" y="5000370"/>
            <a:ext cx="5230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n is the number of observations in the test set, </a:t>
            </a:r>
          </a:p>
          <a:p>
            <a:r>
              <a:rPr lang="en-US" dirty="0"/>
              <a:t>          Ft is the forecast value for time t,</a:t>
            </a:r>
          </a:p>
          <a:p>
            <a:r>
              <a:rPr lang="en-US" dirty="0"/>
              <a:t>          At is the actual value for time t.</a:t>
            </a:r>
          </a:p>
        </p:txBody>
      </p:sp>
    </p:spTree>
    <p:extLst>
      <p:ext uri="{BB962C8B-B14F-4D97-AF65-F5344CB8AC3E}">
        <p14:creationId xmlns:p14="http://schemas.microsoft.com/office/powerpoint/2010/main" val="1841233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580B90-D061-B74F-7BEA-90D1DC193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A23EE-2014-4974-BB9A-C1D4FFAE984C}" type="datetime1">
              <a:rPr lang="en-US" smtClean="0"/>
              <a:t>5/5/2023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AFCCFE-7D99-336D-62A8-F4165395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35</a:t>
            </a:fld>
            <a:endParaRPr lang="en-US"/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FBE46DAC-B479-3E2F-10DF-CC201699DE21}"/>
              </a:ext>
            </a:extLst>
          </p:cNvPr>
          <p:cNvSpPr txBox="1">
            <a:spLocks/>
          </p:cNvSpPr>
          <p:nvPr/>
        </p:nvSpPr>
        <p:spPr>
          <a:xfrm>
            <a:off x="508813" y="196900"/>
            <a:ext cx="10822802" cy="127530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Validation of Framework on Benchmark Datasets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E2407CDC-9DDD-E344-7AA6-5F77E09499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6500303"/>
              </p:ext>
            </p:extLst>
          </p:nvPr>
        </p:nvGraphicFramePr>
        <p:xfrm>
          <a:off x="944049" y="1712151"/>
          <a:ext cx="3962400" cy="2997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C4A76EEB-2A53-38EF-A5A2-3C132352C2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0103168"/>
              </p:ext>
            </p:extLst>
          </p:nvPr>
        </p:nvGraphicFramePr>
        <p:xfrm>
          <a:off x="6696468" y="1627186"/>
          <a:ext cx="3962400" cy="2997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16">
            <a:extLst>
              <a:ext uri="{FF2B5EF4-FFF2-40B4-BE49-F238E27FC236}">
                <a16:creationId xmlns:a16="http://schemas.microsoft.com/office/drawing/2014/main" id="{703E9910-77B6-082E-5A2F-2B69CF0723CB}"/>
              </a:ext>
            </a:extLst>
          </p:cNvPr>
          <p:cNvSpPr txBox="1"/>
          <p:nvPr/>
        </p:nvSpPr>
        <p:spPr>
          <a:xfrm>
            <a:off x="1336089" y="4602383"/>
            <a:ext cx="3178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SZ- taxi 15min Forecasting Performance comparison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58901BD1-A065-9FE8-E3EB-8FF9702169C6}"/>
              </a:ext>
            </a:extLst>
          </p:cNvPr>
          <p:cNvSpPr txBox="1"/>
          <p:nvPr/>
        </p:nvSpPr>
        <p:spPr>
          <a:xfrm rot="16200000">
            <a:off x="-112248" y="2375263"/>
            <a:ext cx="1849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Cumulative Sum of RMSE Values</a:t>
            </a: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FE234FCC-7AA6-91D5-B9D9-59DC9E00FD56}"/>
              </a:ext>
            </a:extLst>
          </p:cNvPr>
          <p:cNvSpPr txBox="1"/>
          <p:nvPr/>
        </p:nvSpPr>
        <p:spPr>
          <a:xfrm>
            <a:off x="7088508" y="4602383"/>
            <a:ext cx="3178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Los-loop 15min Forecasting Performance comparison</a:t>
            </a:r>
          </a:p>
        </p:txBody>
      </p:sp>
      <p:sp>
        <p:nvSpPr>
          <p:cNvPr id="11" name="TextBox 16">
            <a:extLst>
              <a:ext uri="{FF2B5EF4-FFF2-40B4-BE49-F238E27FC236}">
                <a16:creationId xmlns:a16="http://schemas.microsoft.com/office/drawing/2014/main" id="{422F67AB-C012-B7F1-D354-9F3DB03CD2D6}"/>
              </a:ext>
            </a:extLst>
          </p:cNvPr>
          <p:cNvSpPr txBox="1"/>
          <p:nvPr/>
        </p:nvSpPr>
        <p:spPr>
          <a:xfrm rot="16200000">
            <a:off x="5771746" y="2375263"/>
            <a:ext cx="1849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Cumulative Sum of RMSE Values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4037C1-2549-24E3-CA09-E990BC95841D}"/>
              </a:ext>
            </a:extLst>
          </p:cNvPr>
          <p:cNvSpPr txBox="1"/>
          <p:nvPr/>
        </p:nvSpPr>
        <p:spPr>
          <a:xfrm>
            <a:off x="1515128" y="5493242"/>
            <a:ext cx="8810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Attention-based Temporal Graph Convolutional Networks performance is better compared to other models. Hence its chosen to validate the current hypothesis.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E27DDA-8C0C-DDDB-4D01-8ADFA62F52E9}"/>
              </a:ext>
            </a:extLst>
          </p:cNvPr>
          <p:cNvSpPr txBox="1"/>
          <p:nvPr/>
        </p:nvSpPr>
        <p:spPr>
          <a:xfrm>
            <a:off x="6823544" y="6215670"/>
            <a:ext cx="52200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u="none" strike="noStrike" baseline="0" dirty="0">
                <a:solidFill>
                  <a:schemeClr val="tx1">
                    <a:lumMod val="50000"/>
                  </a:schemeClr>
                </a:solidFill>
                <a:latin typeface="NimbusRomNo9L-Regu"/>
              </a:rPr>
              <a:t>J. Zhu, Y. Song, L. Zhao, and H. Li, “A3t-gcn: Attention temporal graph convolutional network for traffic forecasting,” 2020.</a:t>
            </a:r>
          </a:p>
        </p:txBody>
      </p:sp>
    </p:spTree>
    <p:extLst>
      <p:ext uri="{BB962C8B-B14F-4D97-AF65-F5344CB8AC3E}">
        <p14:creationId xmlns:p14="http://schemas.microsoft.com/office/powerpoint/2010/main" val="1146149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580B90-D061-B74F-7BEA-90D1DC193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A23EE-2014-4974-BB9A-C1D4FFAE984C}" type="datetime1">
              <a:rPr lang="en-US" smtClean="0"/>
              <a:t>5/5/2023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AFCCFE-7D99-336D-62A8-F4165395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36</a:t>
            </a:fld>
            <a:endParaRPr lang="en-US"/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FBE46DAC-B479-3E2F-10DF-CC201699DE21}"/>
              </a:ext>
            </a:extLst>
          </p:cNvPr>
          <p:cNvSpPr txBox="1">
            <a:spLocks/>
          </p:cNvSpPr>
          <p:nvPr/>
        </p:nvSpPr>
        <p:spPr>
          <a:xfrm>
            <a:off x="508813" y="313015"/>
            <a:ext cx="10822802" cy="127530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/>
              <a:t>Attention Based Temporal Graph Convolutional Network Node level predictions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011434-8488-CE5E-490D-DF912BA38707}"/>
              </a:ext>
            </a:extLst>
          </p:cNvPr>
          <p:cNvSpPr txBox="1"/>
          <p:nvPr/>
        </p:nvSpPr>
        <p:spPr>
          <a:xfrm>
            <a:off x="508813" y="1609097"/>
            <a:ext cx="5761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  <a:latin typeface="+mj-lt"/>
              </a:rPr>
              <a:t>Model Framework</a:t>
            </a:r>
          </a:p>
        </p:txBody>
      </p:sp>
      <p:pic>
        <p:nvPicPr>
          <p:cNvPr id="3" name="Picture 2" descr="A picture containing text, screenshot, font, software&#10;&#10;Description automatically generated">
            <a:extLst>
              <a:ext uri="{FF2B5EF4-FFF2-40B4-BE49-F238E27FC236}">
                <a16:creationId xmlns:a16="http://schemas.microsoft.com/office/drawing/2014/main" id="{519D28C8-E7D5-0812-E46A-E824D62289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" b="1"/>
          <a:stretch/>
        </p:blipFill>
        <p:spPr>
          <a:xfrm>
            <a:off x="550863" y="2176149"/>
            <a:ext cx="8070623" cy="4177178"/>
          </a:xfrm>
          <a:custGeom>
            <a:avLst/>
            <a:gdLst/>
            <a:ahLst/>
            <a:cxnLst/>
            <a:rect l="l" t="t" r="r" b="b"/>
            <a:pathLst>
              <a:path w="12192000" h="6310312">
                <a:moveTo>
                  <a:pt x="0" y="0"/>
                </a:moveTo>
                <a:lnTo>
                  <a:pt x="12192000" y="0"/>
                </a:lnTo>
                <a:lnTo>
                  <a:pt x="12192000" y="6310312"/>
                </a:lnTo>
                <a:lnTo>
                  <a:pt x="0" y="6310312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318243D-333A-239B-70AB-F7B0AE4FCEA7}"/>
              </a:ext>
            </a:extLst>
          </p:cNvPr>
          <p:cNvSpPr/>
          <p:nvPr/>
        </p:nvSpPr>
        <p:spPr>
          <a:xfrm>
            <a:off x="9948863" y="2585758"/>
            <a:ext cx="1692274" cy="456938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Graph Input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253FAE-BA57-1F6F-F210-247313DEDBF3}"/>
              </a:ext>
            </a:extLst>
          </p:cNvPr>
          <p:cNvSpPr/>
          <p:nvPr/>
        </p:nvSpPr>
        <p:spPr>
          <a:xfrm>
            <a:off x="9948863" y="3339689"/>
            <a:ext cx="1692274" cy="456938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A3TCN Cell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D48DF1-E35C-66A2-76D7-92DF692A2781}"/>
              </a:ext>
            </a:extLst>
          </p:cNvPr>
          <p:cNvSpPr/>
          <p:nvPr/>
        </p:nvSpPr>
        <p:spPr>
          <a:xfrm>
            <a:off x="9948863" y="4108605"/>
            <a:ext cx="1692274" cy="456938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Relu</a:t>
            </a:r>
            <a:r>
              <a:rPr lang="en-US" dirty="0"/>
              <a:t> Activation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F706DA-718B-0484-05B4-5864CF1B9509}"/>
              </a:ext>
            </a:extLst>
          </p:cNvPr>
          <p:cNvSpPr/>
          <p:nvPr/>
        </p:nvSpPr>
        <p:spPr>
          <a:xfrm>
            <a:off x="9948863" y="4877521"/>
            <a:ext cx="1692274" cy="456938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Linear Layer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0FD69C-C777-24C6-4FAA-5DAE577EFEA9}"/>
              </a:ext>
            </a:extLst>
          </p:cNvPr>
          <p:cNvSpPr/>
          <p:nvPr/>
        </p:nvSpPr>
        <p:spPr>
          <a:xfrm>
            <a:off x="9948863" y="5651590"/>
            <a:ext cx="1692274" cy="456938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813D1E-D6A9-7241-BCED-F62CE3E8237F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10795000" y="3042696"/>
            <a:ext cx="0" cy="296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573707A-4AB1-D8B1-0521-13E876C5C373}"/>
              </a:ext>
            </a:extLst>
          </p:cNvPr>
          <p:cNvCxnSpPr/>
          <p:nvPr/>
        </p:nvCxnSpPr>
        <p:spPr>
          <a:xfrm>
            <a:off x="10795000" y="3796627"/>
            <a:ext cx="0" cy="296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698BE26-AC50-080E-7B3A-ABF62C4BE003}"/>
              </a:ext>
            </a:extLst>
          </p:cNvPr>
          <p:cNvCxnSpPr/>
          <p:nvPr/>
        </p:nvCxnSpPr>
        <p:spPr>
          <a:xfrm>
            <a:off x="10795000" y="4580528"/>
            <a:ext cx="0" cy="296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94AB406-82B0-5933-E9C2-6B0CDBF54F63}"/>
              </a:ext>
            </a:extLst>
          </p:cNvPr>
          <p:cNvCxnSpPr/>
          <p:nvPr/>
        </p:nvCxnSpPr>
        <p:spPr>
          <a:xfrm>
            <a:off x="10795000" y="5354597"/>
            <a:ext cx="0" cy="296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620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580B90-D061-B74F-7BEA-90D1DC193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A23EE-2014-4974-BB9A-C1D4FFAE984C}" type="datetime1">
              <a:rPr lang="en-US" smtClean="0"/>
              <a:t>5/5/2023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AFCCFE-7D99-336D-62A8-F4165395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37</a:t>
            </a:fld>
            <a:endParaRPr lang="en-US"/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FBE46DAC-B479-3E2F-10DF-CC201699DE21}"/>
              </a:ext>
            </a:extLst>
          </p:cNvPr>
          <p:cNvSpPr txBox="1">
            <a:spLocks/>
          </p:cNvSpPr>
          <p:nvPr/>
        </p:nvSpPr>
        <p:spPr>
          <a:xfrm>
            <a:off x="508813" y="313015"/>
            <a:ext cx="10822802" cy="127530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/>
              <a:t>Attention Based Temporal Graph Convolutional Network Node level predictions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011434-8488-CE5E-490D-DF912BA38707}"/>
              </a:ext>
            </a:extLst>
          </p:cNvPr>
          <p:cNvSpPr txBox="1"/>
          <p:nvPr/>
        </p:nvSpPr>
        <p:spPr>
          <a:xfrm>
            <a:off x="508813" y="1609097"/>
            <a:ext cx="5761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  <a:latin typeface="+mj-lt"/>
              </a:rPr>
              <a:t>Model Framework (Cont.)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0FC2B5-65C9-1497-19D9-05779C00CEBB}"/>
              </a:ext>
            </a:extLst>
          </p:cNvPr>
          <p:cNvSpPr txBox="1"/>
          <p:nvPr/>
        </p:nvSpPr>
        <p:spPr>
          <a:xfrm>
            <a:off x="550863" y="2207016"/>
            <a:ext cx="64702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Optimizer:  </a:t>
            </a:r>
            <a:r>
              <a:rPr lang="en-US" sz="2400" dirty="0"/>
              <a:t>Adam Optimizer</a:t>
            </a:r>
          </a:p>
          <a:p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Learning rate: </a:t>
            </a:r>
            <a:r>
              <a:rPr lang="en-US" sz="2400" dirty="0"/>
              <a:t>0.001</a:t>
            </a:r>
          </a:p>
          <a:p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Cost Function: </a:t>
            </a:r>
          </a:p>
          <a:p>
            <a:r>
              <a:rPr lang="en-US" sz="2400" dirty="0"/>
              <a:t>Symmetric Mean Absolute Percentage Error (SMAPE)</a:t>
            </a:r>
          </a:p>
          <a:p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Metrics: </a:t>
            </a:r>
            <a:r>
              <a:rPr lang="en-US" sz="2400" dirty="0"/>
              <a:t>SMAPE, MAPE, RMSE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592430-9B4D-A6BD-09E4-7056943C9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3" y="4506502"/>
            <a:ext cx="3692642" cy="7424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46D10A-D4B2-61E3-F377-D67947DCA41E}"/>
              </a:ext>
            </a:extLst>
          </p:cNvPr>
          <p:cNvSpPr txBox="1"/>
          <p:nvPr/>
        </p:nvSpPr>
        <p:spPr>
          <a:xfrm>
            <a:off x="502208" y="5441916"/>
            <a:ext cx="7702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where n is the number of observations in the test set, </a:t>
            </a:r>
          </a:p>
          <a:p>
            <a:r>
              <a:rPr lang="en-US" sz="2400" dirty="0"/>
              <a:t>          Ft is the forecast value for time t,</a:t>
            </a:r>
          </a:p>
          <a:p>
            <a:r>
              <a:rPr lang="en-US" sz="2400" dirty="0"/>
              <a:t>          At is the actual value for time 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EC93F9-6BDD-4715-F9E6-9394592E6CE5}"/>
              </a:ext>
            </a:extLst>
          </p:cNvPr>
          <p:cNvSpPr txBox="1"/>
          <p:nvPr/>
        </p:nvSpPr>
        <p:spPr>
          <a:xfrm>
            <a:off x="7838562" y="1901484"/>
            <a:ext cx="43534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Time lags: </a:t>
            </a:r>
            <a:r>
              <a:rPr lang="en-US" sz="2400" dirty="0"/>
              <a:t>5-time lags</a:t>
            </a:r>
          </a:p>
          <a:p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Train, test split ratio: </a:t>
            </a:r>
            <a:r>
              <a:rPr lang="en-US" sz="2400" dirty="0"/>
              <a:t>0.9</a:t>
            </a:r>
          </a:p>
          <a:p>
            <a:endParaRPr lang="en-US" sz="2400" dirty="0"/>
          </a:p>
          <a:p>
            <a:r>
              <a:rPr lang="en-US" sz="2400" dirty="0"/>
              <a:t>Based on this, Train data have 31 Temporal Graphs; Test data have 3 temporal Graphs.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Data: </a:t>
            </a:r>
            <a:r>
              <a:rPr lang="en-US" sz="2400" dirty="0"/>
              <a:t>Only To MISSOURI state Level</a:t>
            </a:r>
          </a:p>
          <a:p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53694DD-B4E8-5C66-68E8-617555EBB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438" y="4506502"/>
            <a:ext cx="3277780" cy="74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26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580B90-D061-B74F-7BEA-90D1DC193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A23EE-2014-4974-BB9A-C1D4FFAE984C}" type="datetime1">
              <a:rPr lang="en-US" smtClean="0"/>
              <a:t>5/5/2023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AFCCFE-7D99-336D-62A8-F4165395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38</a:t>
            </a:fld>
            <a:endParaRPr lang="en-US"/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FBE46DAC-B479-3E2F-10DF-CC201699DE21}"/>
              </a:ext>
            </a:extLst>
          </p:cNvPr>
          <p:cNvSpPr txBox="1">
            <a:spLocks/>
          </p:cNvSpPr>
          <p:nvPr/>
        </p:nvSpPr>
        <p:spPr>
          <a:xfrm>
            <a:off x="508813" y="313015"/>
            <a:ext cx="10822802" cy="127530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/>
              <a:t>Attention Based Temporal Graph Convolutional Network Node level predictions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011434-8488-CE5E-490D-DF912BA38707}"/>
              </a:ext>
            </a:extLst>
          </p:cNvPr>
          <p:cNvSpPr txBox="1"/>
          <p:nvPr/>
        </p:nvSpPr>
        <p:spPr>
          <a:xfrm>
            <a:off x="508813" y="1609097"/>
            <a:ext cx="5761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  <a:latin typeface="+mj-lt"/>
              </a:rPr>
              <a:t>Static Graph-based Forecasting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0FC2B5-65C9-1497-19D9-05779C00CEBB}"/>
              </a:ext>
            </a:extLst>
          </p:cNvPr>
          <p:cNvSpPr txBox="1"/>
          <p:nvPr/>
        </p:nvSpPr>
        <p:spPr>
          <a:xfrm>
            <a:off x="6483472" y="2482930"/>
            <a:ext cx="492687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Temporal Features: </a:t>
            </a:r>
            <a:r>
              <a:rPr lang="en-US" sz="2400" dirty="0"/>
              <a:t>Only Dynamic Node features</a:t>
            </a:r>
          </a:p>
          <a:p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Temporal + Census Features:</a:t>
            </a:r>
          </a:p>
          <a:p>
            <a:r>
              <a:rPr lang="en-US" sz="2400" dirty="0"/>
              <a:t>Both Dynamic and Static Node features</a:t>
            </a:r>
          </a:p>
          <a:p>
            <a:endParaRPr lang="en-US" sz="2400" dirty="0"/>
          </a:p>
          <a:p>
            <a:r>
              <a:rPr lang="en-US" sz="2400" dirty="0"/>
              <a:t>Comparing the overall costs of the last 3 months’ predictions, a model with all the features outperformed Temporal features.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2B8E052E-A18A-FCDF-899F-865403125F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8146359"/>
              </p:ext>
            </p:extLst>
          </p:nvPr>
        </p:nvGraphicFramePr>
        <p:xfrm>
          <a:off x="781655" y="2366815"/>
          <a:ext cx="5138559" cy="36941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B2F6A4B-A150-8C6E-B4F1-50891208E483}"/>
              </a:ext>
            </a:extLst>
          </p:cNvPr>
          <p:cNvSpPr txBox="1"/>
          <p:nvPr/>
        </p:nvSpPr>
        <p:spPr>
          <a:xfrm>
            <a:off x="1574443" y="5972269"/>
            <a:ext cx="3630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Static Graph Time Snapshot-Based </a:t>
            </a:r>
          </a:p>
          <a:p>
            <a:pPr algn="ctr"/>
            <a:r>
              <a:rPr lang="en-US" sz="1400" dirty="0"/>
              <a:t>A3-TGCN Forecasting Testing  Performance </a:t>
            </a:r>
          </a:p>
        </p:txBody>
      </p:sp>
      <p:sp>
        <p:nvSpPr>
          <p:cNvPr id="11" name="TextBox 16">
            <a:extLst>
              <a:ext uri="{FF2B5EF4-FFF2-40B4-BE49-F238E27FC236}">
                <a16:creationId xmlns:a16="http://schemas.microsoft.com/office/drawing/2014/main" id="{3C9F5295-2EDF-DC84-9B3A-E271A844A20A}"/>
              </a:ext>
            </a:extLst>
          </p:cNvPr>
          <p:cNvSpPr txBox="1"/>
          <p:nvPr/>
        </p:nvSpPr>
        <p:spPr>
          <a:xfrm rot="16200000">
            <a:off x="-373860" y="4062571"/>
            <a:ext cx="1849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Cumulative Sum of cost values</a:t>
            </a:r>
          </a:p>
        </p:txBody>
      </p:sp>
    </p:spTree>
    <p:extLst>
      <p:ext uri="{BB962C8B-B14F-4D97-AF65-F5344CB8AC3E}">
        <p14:creationId xmlns:p14="http://schemas.microsoft.com/office/powerpoint/2010/main" val="3512320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580B90-D061-B74F-7BEA-90D1DC193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A23EE-2014-4974-BB9A-C1D4FFAE984C}" type="datetime1">
              <a:rPr lang="en-US" smtClean="0"/>
              <a:t>5/5/2023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AFCCFE-7D99-336D-62A8-F4165395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39</a:t>
            </a:fld>
            <a:endParaRPr lang="en-US"/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FBE46DAC-B479-3E2F-10DF-CC201699DE21}"/>
              </a:ext>
            </a:extLst>
          </p:cNvPr>
          <p:cNvSpPr txBox="1">
            <a:spLocks/>
          </p:cNvSpPr>
          <p:nvPr/>
        </p:nvSpPr>
        <p:spPr>
          <a:xfrm>
            <a:off x="508813" y="313015"/>
            <a:ext cx="10822802" cy="127530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/>
              <a:t>Attention Based Temporal Graph Convolutional Network Node level predictions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011434-8488-CE5E-490D-DF912BA38707}"/>
              </a:ext>
            </a:extLst>
          </p:cNvPr>
          <p:cNvSpPr txBox="1"/>
          <p:nvPr/>
        </p:nvSpPr>
        <p:spPr>
          <a:xfrm>
            <a:off x="508813" y="1609097"/>
            <a:ext cx="92883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  <a:latin typeface="+mj-lt"/>
              </a:rPr>
              <a:t>Dynamic Graph-based Forecasting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FC0E2286-0057-7A37-0687-02B5E6B53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229" y="2439248"/>
            <a:ext cx="1821543" cy="1821543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F2BBBA5D-9CA3-0297-B4ED-CFDA4C79E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226" y="4440290"/>
            <a:ext cx="1821543" cy="1821543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4FE43848-579E-C241-C28B-E3C163D94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728" y="2439248"/>
            <a:ext cx="1821543" cy="1821543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EA60C3A9-A625-E397-943E-8BDABC189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727" y="4440291"/>
            <a:ext cx="1821543" cy="1821543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B7636D52-6E4A-6CEE-7424-8C0E03B6C8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230" y="4440290"/>
            <a:ext cx="1821543" cy="1821543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8FEC0E2E-754A-EADD-9060-F38A284B99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1226" y="2439249"/>
            <a:ext cx="1821543" cy="182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64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580B90-D061-B74F-7BEA-90D1DC193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A23EE-2014-4974-BB9A-C1D4FFAE984C}" type="datetime1">
              <a:rPr lang="en-US" smtClean="0"/>
              <a:t>5/5/2023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AFCCFE-7D99-336D-62A8-F4165395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AA3D45-B593-D845-7816-3E652A381A34}"/>
              </a:ext>
            </a:extLst>
          </p:cNvPr>
          <p:cNvSpPr txBox="1"/>
          <p:nvPr/>
        </p:nvSpPr>
        <p:spPr>
          <a:xfrm>
            <a:off x="3657602" y="2590800"/>
            <a:ext cx="5345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+mj-lt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530062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580B90-D061-B74F-7BEA-90D1DC193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A23EE-2014-4974-BB9A-C1D4FFAE984C}" type="datetime1">
              <a:rPr lang="en-US" smtClean="0"/>
              <a:t>5/5/2023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AFCCFE-7D99-336D-62A8-F4165395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40</a:t>
            </a:fld>
            <a:endParaRPr lang="en-US"/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FBE46DAC-B479-3E2F-10DF-CC201699DE21}"/>
              </a:ext>
            </a:extLst>
          </p:cNvPr>
          <p:cNvSpPr txBox="1">
            <a:spLocks/>
          </p:cNvSpPr>
          <p:nvPr/>
        </p:nvSpPr>
        <p:spPr>
          <a:xfrm>
            <a:off x="508813" y="313015"/>
            <a:ext cx="10822802" cy="127530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/>
              <a:t>Attention Based Temporal Graph Convolutional Network Node level predictions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011434-8488-CE5E-490D-DF912BA38707}"/>
              </a:ext>
            </a:extLst>
          </p:cNvPr>
          <p:cNvSpPr txBox="1"/>
          <p:nvPr/>
        </p:nvSpPr>
        <p:spPr>
          <a:xfrm>
            <a:off x="508813" y="1609097"/>
            <a:ext cx="8562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  <a:latin typeface="+mj-lt"/>
              </a:rPr>
              <a:t>Dynamic Graph-based Forecasting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0FC2B5-65C9-1497-19D9-05779C00CEBB}"/>
              </a:ext>
            </a:extLst>
          </p:cNvPr>
          <p:cNvSpPr txBox="1"/>
          <p:nvPr/>
        </p:nvSpPr>
        <p:spPr>
          <a:xfrm>
            <a:off x="6483472" y="2482930"/>
            <a:ext cx="492687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Temporal Features: </a:t>
            </a:r>
            <a:r>
              <a:rPr lang="en-US" sz="2400" dirty="0"/>
              <a:t>Only Dynamic Node features</a:t>
            </a:r>
          </a:p>
          <a:p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Temporal + Census Features:</a:t>
            </a:r>
          </a:p>
          <a:p>
            <a:r>
              <a:rPr lang="en-US" sz="2400" dirty="0"/>
              <a:t>Both Dynamic and Static Node features</a:t>
            </a:r>
          </a:p>
          <a:p>
            <a:endParaRPr lang="en-US" sz="2400" dirty="0"/>
          </a:p>
          <a:p>
            <a:r>
              <a:rPr lang="en-US" sz="2400" dirty="0"/>
              <a:t>Comparing the overall costs of the last 3 months’ predictions, a model with all the features outperformed Temporal features.</a:t>
            </a:r>
          </a:p>
        </p:txBody>
      </p:sp>
      <p:sp>
        <p:nvSpPr>
          <p:cNvPr id="11" name="TextBox 16">
            <a:extLst>
              <a:ext uri="{FF2B5EF4-FFF2-40B4-BE49-F238E27FC236}">
                <a16:creationId xmlns:a16="http://schemas.microsoft.com/office/drawing/2014/main" id="{3C9F5295-2EDF-DC84-9B3A-E271A844A20A}"/>
              </a:ext>
            </a:extLst>
          </p:cNvPr>
          <p:cNvSpPr txBox="1"/>
          <p:nvPr/>
        </p:nvSpPr>
        <p:spPr>
          <a:xfrm rot="16200000">
            <a:off x="-373860" y="4062571"/>
            <a:ext cx="1849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Cumulative Sum of cost values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96F7CF5D-109A-A2CE-B6BB-7D0E3F36EA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3240395"/>
              </p:ext>
            </p:extLst>
          </p:nvPr>
        </p:nvGraphicFramePr>
        <p:xfrm>
          <a:off x="812473" y="2266425"/>
          <a:ext cx="5138559" cy="36941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1259CD9-3FDD-D9D7-7469-D49261314F94}"/>
              </a:ext>
            </a:extLst>
          </p:cNvPr>
          <p:cNvSpPr txBox="1"/>
          <p:nvPr/>
        </p:nvSpPr>
        <p:spPr>
          <a:xfrm>
            <a:off x="1865313" y="5960546"/>
            <a:ext cx="3429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Dynamic Graph Time Snapshot-Based A3-TGCN Forecasting Testing Performance </a:t>
            </a:r>
          </a:p>
        </p:txBody>
      </p:sp>
    </p:spTree>
    <p:extLst>
      <p:ext uri="{BB962C8B-B14F-4D97-AF65-F5344CB8AC3E}">
        <p14:creationId xmlns:p14="http://schemas.microsoft.com/office/powerpoint/2010/main" val="4123284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580B90-D061-B74F-7BEA-90D1DC193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A23EE-2014-4974-BB9A-C1D4FFAE984C}" type="datetime1">
              <a:rPr lang="en-US" smtClean="0"/>
              <a:t>5/5/2023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AFCCFE-7D99-336D-62A8-F4165395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41</a:t>
            </a:fld>
            <a:endParaRPr lang="en-US"/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FBE46DAC-B479-3E2F-10DF-CC201699DE21}"/>
              </a:ext>
            </a:extLst>
          </p:cNvPr>
          <p:cNvSpPr txBox="1">
            <a:spLocks/>
          </p:cNvSpPr>
          <p:nvPr/>
        </p:nvSpPr>
        <p:spPr>
          <a:xfrm>
            <a:off x="508813" y="313015"/>
            <a:ext cx="10822802" cy="127530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/>
              <a:t>Attention Based Temporal Graph Convolutional Network Node level predictions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011434-8488-CE5E-490D-DF912BA38707}"/>
              </a:ext>
            </a:extLst>
          </p:cNvPr>
          <p:cNvSpPr txBox="1"/>
          <p:nvPr/>
        </p:nvSpPr>
        <p:spPr>
          <a:xfrm>
            <a:off x="508813" y="1609097"/>
            <a:ext cx="8562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  <a:latin typeface="+mj-lt"/>
              </a:rPr>
              <a:t>Static VS Dynamic Graph-based Forecasting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0FC2B5-65C9-1497-19D9-05779C00CEBB}"/>
              </a:ext>
            </a:extLst>
          </p:cNvPr>
          <p:cNvSpPr txBox="1"/>
          <p:nvPr/>
        </p:nvSpPr>
        <p:spPr>
          <a:xfrm>
            <a:off x="6474253" y="3697986"/>
            <a:ext cx="4926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dropout in the dynamic graph gave a better performance.</a:t>
            </a:r>
          </a:p>
        </p:txBody>
      </p:sp>
      <p:sp>
        <p:nvSpPr>
          <p:cNvPr id="11" name="TextBox 16">
            <a:extLst>
              <a:ext uri="{FF2B5EF4-FFF2-40B4-BE49-F238E27FC236}">
                <a16:creationId xmlns:a16="http://schemas.microsoft.com/office/drawing/2014/main" id="{3C9F5295-2EDF-DC84-9B3A-E271A844A20A}"/>
              </a:ext>
            </a:extLst>
          </p:cNvPr>
          <p:cNvSpPr txBox="1"/>
          <p:nvPr/>
        </p:nvSpPr>
        <p:spPr>
          <a:xfrm rot="16200000">
            <a:off x="-373860" y="4062571"/>
            <a:ext cx="1849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Cumulative Sum of cost values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96F7CF5D-109A-A2CE-B6BB-7D0E3F36EA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1761420"/>
              </p:ext>
            </p:extLst>
          </p:nvPr>
        </p:nvGraphicFramePr>
        <p:xfrm>
          <a:off x="812473" y="2266425"/>
          <a:ext cx="5138559" cy="36941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1259CD9-3FDD-D9D7-7469-D49261314F94}"/>
              </a:ext>
            </a:extLst>
          </p:cNvPr>
          <p:cNvSpPr txBox="1"/>
          <p:nvPr/>
        </p:nvSpPr>
        <p:spPr>
          <a:xfrm>
            <a:off x="1865313" y="5926692"/>
            <a:ext cx="3792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Dynamic Graph Time Snapshot-Based A3-TGCN Forecasting Testing Performance </a:t>
            </a:r>
          </a:p>
        </p:txBody>
      </p:sp>
    </p:spTree>
    <p:extLst>
      <p:ext uri="{BB962C8B-B14F-4D97-AF65-F5344CB8AC3E}">
        <p14:creationId xmlns:p14="http://schemas.microsoft.com/office/powerpoint/2010/main" val="4005972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580B90-D061-B74F-7BEA-90D1DC193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A23EE-2014-4974-BB9A-C1D4FFAE984C}" type="datetime1">
              <a:rPr lang="en-US" smtClean="0"/>
              <a:t>5/5/2023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AFCCFE-7D99-336D-62A8-F4165395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42</a:t>
            </a:fld>
            <a:endParaRPr lang="en-US"/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FBE46DAC-B479-3E2F-10DF-CC201699DE21}"/>
              </a:ext>
            </a:extLst>
          </p:cNvPr>
          <p:cNvSpPr txBox="1">
            <a:spLocks/>
          </p:cNvSpPr>
          <p:nvPr/>
        </p:nvSpPr>
        <p:spPr>
          <a:xfrm>
            <a:off x="508813" y="313015"/>
            <a:ext cx="10822802" cy="127530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/>
              <a:t>Attention Based Temporal Graph Convolutional Network Node level predictions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011434-8488-CE5E-490D-DF912BA38707}"/>
              </a:ext>
            </a:extLst>
          </p:cNvPr>
          <p:cNvSpPr txBox="1"/>
          <p:nvPr/>
        </p:nvSpPr>
        <p:spPr>
          <a:xfrm>
            <a:off x="508813" y="1609097"/>
            <a:ext cx="103043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  <a:latin typeface="+mj-lt"/>
              </a:rPr>
              <a:t>Static VS Dynamic Graph-based Forecasting (cont.)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AFE4D7-DAA4-051E-8EF6-1A3073DEFC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47625" y="4568496"/>
            <a:ext cx="2541803" cy="17335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F3056B-2D3C-10CE-1865-D02639D26F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99953" y="4568495"/>
            <a:ext cx="2541803" cy="17335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B2AC5A-1998-AC29-F440-B9EEB7AC5A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00541" y="4568494"/>
            <a:ext cx="2541803" cy="17335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C2F2AA-F077-F31F-BD4F-1CE87F716C1C}"/>
              </a:ext>
            </a:extLst>
          </p:cNvPr>
          <p:cNvSpPr txBox="1"/>
          <p:nvPr/>
        </p:nvSpPr>
        <p:spPr>
          <a:xfrm>
            <a:off x="264895" y="3201226"/>
            <a:ext cx="14660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NimbusRomNo9L-Regu"/>
              </a:rPr>
              <a:t>Static</a:t>
            </a:r>
            <a:r>
              <a:rPr lang="en-US" sz="1800" b="0" i="0" u="none" strike="noStrike" baseline="0" dirty="0">
                <a:latin typeface="NimbusRomNo9L-Regu"/>
              </a:rPr>
              <a:t> Graph (All Features)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63DD12-8CBD-DF44-87D6-EA617BA80340}"/>
              </a:ext>
            </a:extLst>
          </p:cNvPr>
          <p:cNvSpPr txBox="1"/>
          <p:nvPr/>
        </p:nvSpPr>
        <p:spPr>
          <a:xfrm>
            <a:off x="2832726" y="2295826"/>
            <a:ext cx="971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NimbusRomNo9L-Regu"/>
              </a:rPr>
              <a:t>2022-08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48DF6C-20F2-92E0-E670-BE8AA0CDE683}"/>
              </a:ext>
            </a:extLst>
          </p:cNvPr>
          <p:cNvSpPr txBox="1"/>
          <p:nvPr/>
        </p:nvSpPr>
        <p:spPr>
          <a:xfrm>
            <a:off x="5682131" y="2350283"/>
            <a:ext cx="971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NimbusRomNo9L-Regu"/>
              </a:rPr>
              <a:t>2022-09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2A2C8E-8DDA-7827-0EC9-CA8FAD871723}"/>
              </a:ext>
            </a:extLst>
          </p:cNvPr>
          <p:cNvSpPr txBox="1"/>
          <p:nvPr/>
        </p:nvSpPr>
        <p:spPr>
          <a:xfrm>
            <a:off x="8485640" y="2324082"/>
            <a:ext cx="971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NimbusRomNo9L-Regu"/>
              </a:rPr>
              <a:t>2022-10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80BFA2C-CEDF-D127-D64C-969D02444E2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47627" y="2650012"/>
            <a:ext cx="2541803" cy="17487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80FBBC1-B285-CE32-1E55-6BE717CDC9C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99953" y="2665158"/>
            <a:ext cx="2535960" cy="17487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FE0E424-D69C-B99E-6C02-061949A574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700541" y="2665159"/>
            <a:ext cx="2541803" cy="174876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05F4C34-CB71-4C7A-058F-FCBA0CC27F3B}"/>
              </a:ext>
            </a:extLst>
          </p:cNvPr>
          <p:cNvSpPr txBox="1"/>
          <p:nvPr/>
        </p:nvSpPr>
        <p:spPr>
          <a:xfrm>
            <a:off x="264895" y="5112082"/>
            <a:ext cx="16847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NimbusRomNo9L-Regu"/>
              </a:rPr>
              <a:t>Dynamic Graph (All Features)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168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580B90-D061-B74F-7BEA-90D1DC193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A23EE-2014-4974-BB9A-C1D4FFAE984C}" type="datetime1">
              <a:rPr lang="en-US" smtClean="0"/>
              <a:t>5/5/2023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AFCCFE-7D99-336D-62A8-F4165395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43</a:t>
            </a:fld>
            <a:endParaRPr lang="en-US"/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FBE46DAC-B479-3E2F-10DF-CC201699DE21}"/>
              </a:ext>
            </a:extLst>
          </p:cNvPr>
          <p:cNvSpPr txBox="1">
            <a:spLocks/>
          </p:cNvSpPr>
          <p:nvPr/>
        </p:nvSpPr>
        <p:spPr>
          <a:xfrm>
            <a:off x="508813" y="313015"/>
            <a:ext cx="10822802" cy="127530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/>
              <a:t>Statistical Methods &amp; Machine learning Model-based Time series predictions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011434-8488-CE5E-490D-DF912BA38707}"/>
              </a:ext>
            </a:extLst>
          </p:cNvPr>
          <p:cNvSpPr txBox="1"/>
          <p:nvPr/>
        </p:nvSpPr>
        <p:spPr>
          <a:xfrm>
            <a:off x="451890" y="1755390"/>
            <a:ext cx="8562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  <a:latin typeface="+mj-lt"/>
              </a:rPr>
              <a:t>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A51D47-087F-DEAD-73C6-C3A405E58425}"/>
              </a:ext>
            </a:extLst>
          </p:cNvPr>
          <p:cNvSpPr txBox="1"/>
          <p:nvPr/>
        </p:nvSpPr>
        <p:spPr>
          <a:xfrm>
            <a:off x="6329808" y="2755103"/>
            <a:ext cx="500180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Statistical &amp; Machine Learning Models:</a:t>
            </a:r>
            <a:endParaRPr lang="en-US" dirty="0">
              <a:solidFill>
                <a:srgbClr val="92D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SARIMA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Holt-Winters Exponential Smoothing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 Vector Machines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4D2F70-2FB0-0A3C-4137-3B47F2351A7C}"/>
              </a:ext>
            </a:extLst>
          </p:cNvPr>
          <p:cNvSpPr txBox="1"/>
          <p:nvPr/>
        </p:nvSpPr>
        <p:spPr>
          <a:xfrm>
            <a:off x="550863" y="2755103"/>
            <a:ext cx="375438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Baseline Methods:</a:t>
            </a:r>
            <a:endParaRPr lang="en-US" dirty="0">
              <a:solidFill>
                <a:srgbClr val="FFC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Naïve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Seasonal Naïve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Monthly Mean Naïve Method</a:t>
            </a:r>
          </a:p>
        </p:txBody>
      </p:sp>
    </p:spTree>
    <p:extLst>
      <p:ext uri="{BB962C8B-B14F-4D97-AF65-F5344CB8AC3E}">
        <p14:creationId xmlns:p14="http://schemas.microsoft.com/office/powerpoint/2010/main" val="3050499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580B90-D061-B74F-7BEA-90D1DC193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A23EE-2014-4974-BB9A-C1D4FFAE984C}" type="datetime1">
              <a:rPr lang="en-US" smtClean="0"/>
              <a:t>5/5/2023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AFCCFE-7D99-336D-62A8-F4165395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44</a:t>
            </a:fld>
            <a:endParaRPr lang="en-US"/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FBE46DAC-B479-3E2F-10DF-CC201699DE21}"/>
              </a:ext>
            </a:extLst>
          </p:cNvPr>
          <p:cNvSpPr txBox="1">
            <a:spLocks/>
          </p:cNvSpPr>
          <p:nvPr/>
        </p:nvSpPr>
        <p:spPr>
          <a:xfrm>
            <a:off x="508813" y="313015"/>
            <a:ext cx="10822802" cy="127530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/>
              <a:t>Statistical Methods &amp; Machine learning Model-based Time series predictions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011434-8488-CE5E-490D-DF912BA38707}"/>
              </a:ext>
            </a:extLst>
          </p:cNvPr>
          <p:cNvSpPr txBox="1"/>
          <p:nvPr/>
        </p:nvSpPr>
        <p:spPr>
          <a:xfrm>
            <a:off x="451889" y="1755390"/>
            <a:ext cx="10070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  <a:latin typeface="+mj-lt"/>
              </a:rPr>
              <a:t> Averaged Node level Time-series Forecasting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4D2F70-2FB0-0A3C-4137-3B47F2351A7C}"/>
              </a:ext>
            </a:extLst>
          </p:cNvPr>
          <p:cNvSpPr txBox="1"/>
          <p:nvPr/>
        </p:nvSpPr>
        <p:spPr>
          <a:xfrm>
            <a:off x="1539146" y="2893604"/>
            <a:ext cx="78964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115 Counties are present in Missouri, </a:t>
            </a:r>
            <a:r>
              <a:rPr lang="en-US" sz="2400" dirty="0">
                <a:sym typeface="Wingdings" panose="05000000000000000000" pitchFamily="2" charset="2"/>
              </a:rPr>
              <a:t> 115 Node will be present in the Graph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To understand the macro behavior  Average of the time series is performed across the nodes. </a:t>
            </a:r>
          </a:p>
        </p:txBody>
      </p:sp>
    </p:spTree>
    <p:extLst>
      <p:ext uri="{BB962C8B-B14F-4D97-AF65-F5344CB8AC3E}">
        <p14:creationId xmlns:p14="http://schemas.microsoft.com/office/powerpoint/2010/main" val="4067720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580B90-D061-B74F-7BEA-90D1DC193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A23EE-2014-4974-BB9A-C1D4FFAE984C}" type="datetime1">
              <a:rPr lang="en-US" smtClean="0"/>
              <a:t>5/5/2023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AFCCFE-7D99-336D-62A8-F4165395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45</a:t>
            </a:fld>
            <a:endParaRPr lang="en-US"/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FBE46DAC-B479-3E2F-10DF-CC201699DE21}"/>
              </a:ext>
            </a:extLst>
          </p:cNvPr>
          <p:cNvSpPr txBox="1">
            <a:spLocks/>
          </p:cNvSpPr>
          <p:nvPr/>
        </p:nvSpPr>
        <p:spPr>
          <a:xfrm>
            <a:off x="508813" y="313015"/>
            <a:ext cx="10822802" cy="127530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/>
              <a:t>Statistical Methods &amp; Machine learning Model-based Time series predictions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011434-8488-CE5E-490D-DF912BA38707}"/>
              </a:ext>
            </a:extLst>
          </p:cNvPr>
          <p:cNvSpPr txBox="1"/>
          <p:nvPr/>
        </p:nvSpPr>
        <p:spPr>
          <a:xfrm>
            <a:off x="451889" y="1755390"/>
            <a:ext cx="10070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  <a:latin typeface="+mj-lt"/>
              </a:rPr>
              <a:t> Averaged Node level Time-series Forecasting (cont.)</a:t>
            </a:r>
          </a:p>
        </p:txBody>
      </p:sp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BF586A3E-2451-937A-D66E-BBA50FF2A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508" y="4481784"/>
            <a:ext cx="2747163" cy="1861204"/>
          </a:xfrm>
          <a:prstGeom prst="rect">
            <a:avLst/>
          </a:prstGeom>
        </p:spPr>
      </p:pic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494F41C3-FB0B-2AFF-81A3-163137453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507" y="2456356"/>
            <a:ext cx="2747164" cy="1861205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D6F725BF-F02A-5A40-B2DF-AA65075C1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502" y="2661621"/>
            <a:ext cx="4888384" cy="33118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232F1D-9608-EE42-7F1D-6CF101FD20A7}"/>
              </a:ext>
            </a:extLst>
          </p:cNvPr>
          <p:cNvSpPr txBox="1"/>
          <p:nvPr/>
        </p:nvSpPr>
        <p:spPr>
          <a:xfrm>
            <a:off x="451889" y="3233069"/>
            <a:ext cx="3082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Naïve Baseline Forecasting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837C46-003A-959C-0EE1-A9E2F70B3C34}"/>
              </a:ext>
            </a:extLst>
          </p:cNvPr>
          <p:cNvSpPr txBox="1"/>
          <p:nvPr/>
        </p:nvSpPr>
        <p:spPr>
          <a:xfrm>
            <a:off x="451889" y="5391944"/>
            <a:ext cx="2163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Machine learning Baseline Forecasting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7CE407-4D24-7D18-B554-9BEB6476B608}"/>
              </a:ext>
            </a:extLst>
          </p:cNvPr>
          <p:cNvSpPr txBox="1"/>
          <p:nvPr/>
        </p:nvSpPr>
        <p:spPr>
          <a:xfrm>
            <a:off x="6829331" y="6086468"/>
            <a:ext cx="4152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Ensemble Combinations based on predictions</a:t>
            </a:r>
          </a:p>
        </p:txBody>
      </p:sp>
    </p:spTree>
    <p:extLst>
      <p:ext uri="{BB962C8B-B14F-4D97-AF65-F5344CB8AC3E}">
        <p14:creationId xmlns:p14="http://schemas.microsoft.com/office/powerpoint/2010/main" val="1415133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580B90-D061-B74F-7BEA-90D1DC193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A23EE-2014-4974-BB9A-C1D4FFAE984C}" type="datetime1">
              <a:rPr lang="en-US" smtClean="0"/>
              <a:t>5/5/2023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AFCCFE-7D99-336D-62A8-F4165395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46</a:t>
            </a:fld>
            <a:endParaRPr lang="en-US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D0F6E28C-3F16-0887-F90B-7D164047A3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8678258"/>
              </p:ext>
            </p:extLst>
          </p:nvPr>
        </p:nvGraphicFramePr>
        <p:xfrm>
          <a:off x="1082223" y="2409371"/>
          <a:ext cx="7829548" cy="38462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6">
            <a:extLst>
              <a:ext uri="{FF2B5EF4-FFF2-40B4-BE49-F238E27FC236}">
                <a16:creationId xmlns:a16="http://schemas.microsoft.com/office/drawing/2014/main" id="{64612D38-9829-668B-20F4-8A041A2D56D5}"/>
              </a:ext>
            </a:extLst>
          </p:cNvPr>
          <p:cNvSpPr txBox="1"/>
          <p:nvPr/>
        </p:nvSpPr>
        <p:spPr>
          <a:xfrm rot="16200000">
            <a:off x="-191876" y="4092113"/>
            <a:ext cx="1849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Cumulative Sum of cost values</a:t>
            </a:r>
          </a:p>
        </p:txBody>
      </p:sp>
      <p:sp>
        <p:nvSpPr>
          <p:cNvPr id="12" name="Title 10">
            <a:extLst>
              <a:ext uri="{FF2B5EF4-FFF2-40B4-BE49-F238E27FC236}">
                <a16:creationId xmlns:a16="http://schemas.microsoft.com/office/drawing/2014/main" id="{F2F8DC06-51B7-781B-2463-E28F212D0817}"/>
              </a:ext>
            </a:extLst>
          </p:cNvPr>
          <p:cNvSpPr txBox="1">
            <a:spLocks/>
          </p:cNvSpPr>
          <p:nvPr/>
        </p:nvSpPr>
        <p:spPr>
          <a:xfrm>
            <a:off x="334642" y="145809"/>
            <a:ext cx="10822802" cy="127530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/>
              <a:t>Statistical Methods &amp; Machine learning Model-based Time series predictions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778934-BCDC-275F-F9DE-1ACFAA9BCC5B}"/>
              </a:ext>
            </a:extLst>
          </p:cNvPr>
          <p:cNvSpPr txBox="1"/>
          <p:nvPr/>
        </p:nvSpPr>
        <p:spPr>
          <a:xfrm>
            <a:off x="334642" y="1444638"/>
            <a:ext cx="10070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  <a:latin typeface="+mj-lt"/>
              </a:rPr>
              <a:t> Averaged Node level Time-series Forecasting (cont.)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F54F5C-5FE0-0AD1-BA8E-994E7393473D}"/>
              </a:ext>
            </a:extLst>
          </p:cNvPr>
          <p:cNvSpPr txBox="1"/>
          <p:nvPr/>
        </p:nvSpPr>
        <p:spPr>
          <a:xfrm>
            <a:off x="9775132" y="3105038"/>
            <a:ext cx="20397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Statistical Methods without any spatial dependency outperformed the Machine learning models, as per the literature. </a:t>
            </a:r>
          </a:p>
        </p:txBody>
      </p:sp>
    </p:spTree>
    <p:extLst>
      <p:ext uri="{BB962C8B-B14F-4D97-AF65-F5344CB8AC3E}">
        <p14:creationId xmlns:p14="http://schemas.microsoft.com/office/powerpoint/2010/main" val="3547557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580B90-D061-B74F-7BEA-90D1DC193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A23EE-2014-4974-BB9A-C1D4FFAE984C}" type="datetime1">
              <a:rPr lang="en-US" smtClean="0"/>
              <a:t>5/5/2023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AFCCFE-7D99-336D-62A8-F4165395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47</a:t>
            </a:fld>
            <a:endParaRPr lang="en-US"/>
          </a:p>
        </p:txBody>
      </p:sp>
      <p:sp>
        <p:nvSpPr>
          <p:cNvPr id="12" name="Title 10">
            <a:extLst>
              <a:ext uri="{FF2B5EF4-FFF2-40B4-BE49-F238E27FC236}">
                <a16:creationId xmlns:a16="http://schemas.microsoft.com/office/drawing/2014/main" id="{F2F8DC06-51B7-781B-2463-E28F212D0817}"/>
              </a:ext>
            </a:extLst>
          </p:cNvPr>
          <p:cNvSpPr txBox="1">
            <a:spLocks/>
          </p:cNvSpPr>
          <p:nvPr/>
        </p:nvSpPr>
        <p:spPr>
          <a:xfrm>
            <a:off x="334642" y="145809"/>
            <a:ext cx="10822802" cy="127530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/>
              <a:t>Statistical Methods &amp; Machine learning Model-based Time series predictions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778934-BCDC-275F-F9DE-1ACFAA9BCC5B}"/>
              </a:ext>
            </a:extLst>
          </p:cNvPr>
          <p:cNvSpPr txBox="1"/>
          <p:nvPr/>
        </p:nvSpPr>
        <p:spPr>
          <a:xfrm>
            <a:off x="334642" y="1444638"/>
            <a:ext cx="10070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  <a:latin typeface="+mj-lt"/>
              </a:rPr>
              <a:t> Individual Node level Time-series Forecasting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5B85D8-70CA-D8A5-47F5-547FD2EF13A8}"/>
              </a:ext>
            </a:extLst>
          </p:cNvPr>
          <p:cNvSpPr txBox="1"/>
          <p:nvPr/>
        </p:nvSpPr>
        <p:spPr>
          <a:xfrm>
            <a:off x="334642" y="2283153"/>
            <a:ext cx="103478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115 Counties are present in Missouri, </a:t>
            </a:r>
            <a:r>
              <a:rPr lang="en-US" sz="2400" dirty="0">
                <a:sym typeface="Wingdings" panose="05000000000000000000" pitchFamily="2" charset="2"/>
              </a:rPr>
              <a:t> 115 Node will be present in the Graph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115 different time series are trained and tested with statistical and machine learning methods. 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Cumulative Sum of the test data was captured, which could be used to benchmark the A3TGCN Framework.</a:t>
            </a:r>
          </a:p>
          <a:p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33388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580B90-D061-B74F-7BEA-90D1DC193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A23EE-2014-4974-BB9A-C1D4FFAE984C}" type="datetime1">
              <a:rPr lang="en-US" smtClean="0"/>
              <a:t>5/5/2023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AFCCFE-7D99-336D-62A8-F4165395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48</a:t>
            </a:fld>
            <a:endParaRPr lang="en-US"/>
          </a:p>
        </p:txBody>
      </p:sp>
      <p:sp>
        <p:nvSpPr>
          <p:cNvPr id="11" name="TextBox 16">
            <a:extLst>
              <a:ext uri="{FF2B5EF4-FFF2-40B4-BE49-F238E27FC236}">
                <a16:creationId xmlns:a16="http://schemas.microsoft.com/office/drawing/2014/main" id="{64612D38-9829-668B-20F4-8A041A2D56D5}"/>
              </a:ext>
            </a:extLst>
          </p:cNvPr>
          <p:cNvSpPr txBox="1"/>
          <p:nvPr/>
        </p:nvSpPr>
        <p:spPr>
          <a:xfrm rot="16200000">
            <a:off x="-453485" y="4092113"/>
            <a:ext cx="1849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Cumulative Sum of cost values</a:t>
            </a:r>
          </a:p>
        </p:txBody>
      </p:sp>
      <p:sp>
        <p:nvSpPr>
          <p:cNvPr id="12" name="Title 10">
            <a:extLst>
              <a:ext uri="{FF2B5EF4-FFF2-40B4-BE49-F238E27FC236}">
                <a16:creationId xmlns:a16="http://schemas.microsoft.com/office/drawing/2014/main" id="{F2F8DC06-51B7-781B-2463-E28F212D0817}"/>
              </a:ext>
            </a:extLst>
          </p:cNvPr>
          <p:cNvSpPr txBox="1">
            <a:spLocks/>
          </p:cNvSpPr>
          <p:nvPr/>
        </p:nvSpPr>
        <p:spPr>
          <a:xfrm>
            <a:off x="334642" y="145809"/>
            <a:ext cx="10822802" cy="127530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/>
              <a:t>Statistical Methods &amp; Machine learning Model-based Time series predictions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778934-BCDC-275F-F9DE-1ACFAA9BCC5B}"/>
              </a:ext>
            </a:extLst>
          </p:cNvPr>
          <p:cNvSpPr txBox="1"/>
          <p:nvPr/>
        </p:nvSpPr>
        <p:spPr>
          <a:xfrm>
            <a:off x="334642" y="1444638"/>
            <a:ext cx="10070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  <a:latin typeface="+mj-lt"/>
              </a:rPr>
              <a:t> Individual Node level Time-series Forecasting(cont.)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F54F5C-5FE0-0AD1-BA8E-994E7393473D}"/>
              </a:ext>
            </a:extLst>
          </p:cNvPr>
          <p:cNvSpPr txBox="1"/>
          <p:nvPr/>
        </p:nvSpPr>
        <p:spPr>
          <a:xfrm>
            <a:off x="9849168" y="3165786"/>
            <a:ext cx="20397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Statistical Methods without any spatial dependency outperformed the Machine learning models, as per the literature. 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E1FC315-9FDB-901F-8DE9-3A25A01CEF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969725"/>
              </p:ext>
            </p:extLst>
          </p:nvPr>
        </p:nvGraphicFramePr>
        <p:xfrm>
          <a:off x="732847" y="2372523"/>
          <a:ext cx="9042286" cy="396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00125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580B90-D061-B74F-7BEA-90D1DC193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A23EE-2014-4974-BB9A-C1D4FFAE984C}" type="datetime1">
              <a:rPr lang="en-US" smtClean="0"/>
              <a:t>5/5/2023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AFCCFE-7D99-336D-62A8-F4165395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49</a:t>
            </a:fld>
            <a:endParaRPr lang="en-US"/>
          </a:p>
        </p:txBody>
      </p:sp>
      <p:sp>
        <p:nvSpPr>
          <p:cNvPr id="11" name="TextBox 16">
            <a:extLst>
              <a:ext uri="{FF2B5EF4-FFF2-40B4-BE49-F238E27FC236}">
                <a16:creationId xmlns:a16="http://schemas.microsoft.com/office/drawing/2014/main" id="{64612D38-9829-668B-20F4-8A041A2D56D5}"/>
              </a:ext>
            </a:extLst>
          </p:cNvPr>
          <p:cNvSpPr txBox="1"/>
          <p:nvPr/>
        </p:nvSpPr>
        <p:spPr>
          <a:xfrm rot="16200000">
            <a:off x="-426634" y="3842392"/>
            <a:ext cx="1849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Cumulative Sum of cost values</a:t>
            </a:r>
          </a:p>
        </p:txBody>
      </p:sp>
      <p:sp>
        <p:nvSpPr>
          <p:cNvPr id="12" name="Title 10">
            <a:extLst>
              <a:ext uri="{FF2B5EF4-FFF2-40B4-BE49-F238E27FC236}">
                <a16:creationId xmlns:a16="http://schemas.microsoft.com/office/drawing/2014/main" id="{F2F8DC06-51B7-781B-2463-E28F212D0817}"/>
              </a:ext>
            </a:extLst>
          </p:cNvPr>
          <p:cNvSpPr txBox="1">
            <a:spLocks/>
          </p:cNvSpPr>
          <p:nvPr/>
        </p:nvSpPr>
        <p:spPr>
          <a:xfrm>
            <a:off x="334642" y="145809"/>
            <a:ext cx="10822802" cy="127530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/>
              <a:t>Comparing the performance of traditional methods with Graph-based forecasting.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F54F5C-5FE0-0AD1-BA8E-994E7393473D}"/>
              </a:ext>
            </a:extLst>
          </p:cNvPr>
          <p:cNvSpPr txBox="1"/>
          <p:nvPr/>
        </p:nvSpPr>
        <p:spPr>
          <a:xfrm>
            <a:off x="9873296" y="3088339"/>
            <a:ext cx="20397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A3TGCN Outperformed other methods, and results are in line with the Validation with benchmark datasets. 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1C7721E-3810-AE25-DF9A-6D2269E9B2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9983947"/>
              </p:ext>
            </p:extLst>
          </p:nvPr>
        </p:nvGraphicFramePr>
        <p:xfrm>
          <a:off x="661533" y="2112003"/>
          <a:ext cx="8786708" cy="39839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53009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49" y="432439"/>
            <a:ext cx="3565524" cy="628344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Background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2" name="Picture 31" descr="Abstract particle graph background">
            <a:extLst>
              <a:ext uri="{FF2B5EF4-FFF2-40B4-BE49-F238E27FC236}">
                <a16:creationId xmlns:a16="http://schemas.microsoft.com/office/drawing/2014/main" id="{5C367A73-DB06-A598-1897-A04FD1DFF5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26" r="16622" b="-2"/>
          <a:stretch/>
        </p:blipFill>
        <p:spPr>
          <a:xfrm>
            <a:off x="6096000" y="746611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A203EF-849C-95C4-984E-EF982B0F8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07537-7808-4179-A079-0EEA90B63165}" type="datetime1">
              <a:rPr lang="en-US" smtClean="0"/>
              <a:t>5/5/2023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29ED8-24C8-99C5-8AB9-C6D699F63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C6A7CE-D9AB-4925-3100-67456E1B1EEA}"/>
              </a:ext>
            </a:extLst>
          </p:cNvPr>
          <p:cNvSpPr txBox="1"/>
          <p:nvPr/>
        </p:nvSpPr>
        <p:spPr>
          <a:xfrm>
            <a:off x="613569" y="1097286"/>
            <a:ext cx="5132388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ability to accurately forecast and model time series data is crucial for various disciplines, ranging from finance to climate science.  </a:t>
            </a:r>
            <a:r>
              <a:rPr lang="en-US" sz="900" dirty="0"/>
              <a:t>[</a:t>
            </a:r>
            <a:r>
              <a:rPr lang="en-US" sz="900" b="0" i="0" u="none" strike="noStrike" baseline="0" dirty="0">
                <a:latin typeface="NimbusRomNo9L-Regu"/>
              </a:rPr>
              <a:t>R. Adhikari and R. K. Agrawal,2013</a:t>
            </a:r>
            <a:r>
              <a:rPr lang="en-US" sz="900" dirty="0"/>
              <a:t>]</a:t>
            </a:r>
          </a:p>
          <a:p>
            <a:pPr lvl="0">
              <a:lnSpc>
                <a:spcPct val="100000"/>
              </a:lnSpc>
            </a:pPr>
            <a:endParaRPr lang="en-US" dirty="0"/>
          </a:p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Traditional Time series forecasting is inefficient for complex spatial and temporal dependency patterns such as traffic flow forecasting, Energy Demand forecasting, Social Economic Studies,  and Disease Spreading Patterns. </a:t>
            </a:r>
            <a:r>
              <a:rPr lang="en-US" sz="900" dirty="0"/>
              <a:t>[</a:t>
            </a:r>
            <a:r>
              <a:rPr lang="en-US" sz="900" b="0" i="0" u="none" strike="noStrike" baseline="0" dirty="0">
                <a:latin typeface="NimbusRomNo9L-Regu"/>
              </a:rPr>
              <a:t>B. Yu, H. Yin, and Z. Zhu, 2017</a:t>
            </a:r>
            <a:r>
              <a:rPr lang="en-US" sz="900" dirty="0"/>
              <a:t>] </a:t>
            </a:r>
          </a:p>
          <a:p>
            <a:pPr lvl="0">
              <a:lnSpc>
                <a:spcPct val="100000"/>
              </a:lnSpc>
            </a:pPr>
            <a:endParaRPr lang="en-US" dirty="0"/>
          </a:p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Traditional Time Series are either Model is driven or Data Driven, and alternative to consider interdependencies. </a:t>
            </a:r>
          </a:p>
          <a:p>
            <a:pPr lvl="0">
              <a:lnSpc>
                <a:spcPct val="100000"/>
              </a:lnSpc>
            </a:pPr>
            <a:endParaRPr lang="en-US" dirty="0"/>
          </a:p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Graph Convolutional Networks have been widely applied in various domains when traditional forecasting methods become obsolete.</a:t>
            </a:r>
          </a:p>
          <a:p>
            <a:pPr lvl="0">
              <a:lnSpc>
                <a:spcPct val="100000"/>
              </a:lnSpc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E7855A-5251-F5C2-AF43-80B2150610A4}"/>
              </a:ext>
            </a:extLst>
          </p:cNvPr>
          <p:cNvSpPr txBox="1"/>
          <p:nvPr/>
        </p:nvSpPr>
        <p:spPr>
          <a:xfrm>
            <a:off x="5255581" y="6287749"/>
            <a:ext cx="73595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u="none" strike="noStrike" baseline="0" dirty="0">
                <a:solidFill>
                  <a:schemeClr val="tx1">
                    <a:lumMod val="50000"/>
                  </a:schemeClr>
                </a:solidFill>
                <a:latin typeface="NimbusRomNo9L-Regu"/>
              </a:rPr>
              <a:t>R. Adhikari and R. K. Agrawal, “An introductory study on time series modeling and forecasting,” </a:t>
            </a:r>
            <a:r>
              <a:rPr lang="en-US" sz="800" b="0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NimbusRomNo9L-ReguItal"/>
              </a:rPr>
              <a:t>ArXiv</a:t>
            </a:r>
            <a:r>
              <a:rPr lang="en-US" sz="800" b="0" i="0" u="none" strike="noStrike" baseline="0" dirty="0">
                <a:solidFill>
                  <a:schemeClr val="tx1">
                    <a:lumMod val="50000"/>
                  </a:schemeClr>
                </a:solidFill>
                <a:latin typeface="NimbusRomNo9L-ReguItal"/>
              </a:rPr>
              <a:t> Preprint arXiv:1302.6613</a:t>
            </a:r>
            <a:r>
              <a:rPr lang="en-US" sz="800" b="0" i="0" u="none" strike="noStrike" baseline="0" dirty="0">
                <a:solidFill>
                  <a:schemeClr val="tx1">
                    <a:lumMod val="50000"/>
                  </a:schemeClr>
                </a:solidFill>
                <a:latin typeface="NimbusRomNo9L-Regu"/>
              </a:rPr>
              <a:t>, 2013.</a:t>
            </a:r>
          </a:p>
          <a:p>
            <a:r>
              <a:rPr lang="en-US" sz="800" dirty="0">
                <a:solidFill>
                  <a:schemeClr val="tx1">
                    <a:lumMod val="50000"/>
                  </a:schemeClr>
                </a:solidFill>
                <a:latin typeface="NimbusRomNo9L-Regu"/>
              </a:rPr>
              <a:t> </a:t>
            </a:r>
            <a:r>
              <a:rPr lang="en-US" sz="800" b="0" i="0" u="none" strike="noStrike" baseline="0" dirty="0">
                <a:solidFill>
                  <a:schemeClr val="tx1">
                    <a:lumMod val="50000"/>
                  </a:schemeClr>
                </a:solidFill>
                <a:latin typeface="NimbusRomNo9L-Regu"/>
              </a:rPr>
              <a:t>B. Yu, H. Yin, and Z. Zhu, “</a:t>
            </a:r>
            <a:r>
              <a:rPr lang="en-US" sz="800" b="0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NimbusRomNo9L-Regu"/>
              </a:rPr>
              <a:t>Spatio</a:t>
            </a:r>
            <a:r>
              <a:rPr lang="en-US" sz="800" b="0" i="0" u="none" strike="noStrike" baseline="0" dirty="0">
                <a:solidFill>
                  <a:schemeClr val="tx1">
                    <a:lumMod val="50000"/>
                  </a:schemeClr>
                </a:solidFill>
                <a:latin typeface="NimbusRomNo9L-Regu"/>
              </a:rPr>
              <a:t>-temporal graph convolutional networks: A deep learning framework for traffic forecasting,” </a:t>
            </a:r>
            <a:r>
              <a:rPr lang="en-US" sz="800" b="0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NimbusRomNo9L-ReguItal"/>
              </a:rPr>
              <a:t>ArXiv</a:t>
            </a:r>
            <a:r>
              <a:rPr lang="en-US" sz="800" b="0" i="0" u="none" strike="noStrike" baseline="0" dirty="0">
                <a:solidFill>
                  <a:schemeClr val="tx1">
                    <a:lumMod val="50000"/>
                  </a:schemeClr>
                </a:solidFill>
                <a:latin typeface="NimbusRomNo9L-ReguItal"/>
              </a:rPr>
              <a:t> Preprint arXiv:1709.04875</a:t>
            </a:r>
            <a:r>
              <a:rPr lang="en-US" sz="800" b="0" i="0" u="none" strike="noStrike" baseline="0" dirty="0">
                <a:solidFill>
                  <a:schemeClr val="tx1">
                    <a:lumMod val="50000"/>
                  </a:schemeClr>
                </a:solidFill>
                <a:latin typeface="NimbusRomNo9L-Regu"/>
              </a:rPr>
              <a:t>, 2017.</a:t>
            </a:r>
            <a:endParaRPr lang="en-US" sz="800" dirty="0">
              <a:solidFill>
                <a:schemeClr val="tx1">
                  <a:lumMod val="50000"/>
                </a:schemeClr>
              </a:solidFill>
              <a:latin typeface="NimbusRomNo9L-Regu"/>
            </a:endParaRPr>
          </a:p>
        </p:txBody>
      </p:sp>
    </p:spTree>
    <p:extLst>
      <p:ext uri="{BB962C8B-B14F-4D97-AF65-F5344CB8AC3E}">
        <p14:creationId xmlns:p14="http://schemas.microsoft.com/office/powerpoint/2010/main" val="1034346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61" y="72459"/>
            <a:ext cx="3565524" cy="698453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Agenda </a:t>
            </a:r>
          </a:p>
        </p:txBody>
      </p:sp>
      <p:pic>
        <p:nvPicPr>
          <p:cNvPr id="16" name="Picture Placeholder 7" descr="Digital Data">
            <a:extLst>
              <a:ext uri="{FF2B5EF4-FFF2-40B4-BE49-F238E27FC236}">
                <a16:creationId xmlns:a16="http://schemas.microsoft.com/office/drawing/2014/main" id="{856EA91D-76B8-E2B7-7480-6F2BFD243D5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2" r="886"/>
          <a:stretch/>
        </p:blipFill>
        <p:spPr>
          <a:xfrm>
            <a:off x="6293052" y="431402"/>
            <a:ext cx="4868976" cy="5644408"/>
          </a:xfrm>
          <a:custGeom>
            <a:avLst/>
            <a:gdLst/>
            <a:ahLst/>
            <a:cxnLst/>
            <a:rect l="l" t="t" r="r" b="b"/>
            <a:pathLst>
              <a:path w="4868976" h="5644408">
                <a:moveTo>
                  <a:pt x="2398421" y="0"/>
                </a:moveTo>
                <a:lnTo>
                  <a:pt x="4868974" y="1424628"/>
                </a:lnTo>
                <a:lnTo>
                  <a:pt x="4868976" y="1424625"/>
                </a:lnTo>
                <a:lnTo>
                  <a:pt x="4868976" y="1424628"/>
                </a:lnTo>
                <a:lnTo>
                  <a:pt x="4868976" y="4219781"/>
                </a:lnTo>
                <a:lnTo>
                  <a:pt x="2398419" y="5644408"/>
                </a:lnTo>
                <a:lnTo>
                  <a:pt x="0" y="4219781"/>
                </a:lnTo>
                <a:lnTo>
                  <a:pt x="0" y="1424628"/>
                </a:lnTo>
                <a:lnTo>
                  <a:pt x="0" y="1424625"/>
                </a:lnTo>
                <a:lnTo>
                  <a:pt x="3" y="1424628"/>
                </a:lnTo>
                <a:close/>
              </a:path>
            </a:pathLst>
          </a:cu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39B491-B664-489B-FAF3-48C8EF275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19B2-31EF-474B-B7D9-E05CA479819B}" type="datetime1">
              <a:rPr lang="en-US" smtClean="0"/>
              <a:t>5/5/2023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40BF62-B461-72C5-0415-A44189A94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CB19DF-929B-E7C2-8E85-734D71245256}"/>
              </a:ext>
            </a:extLst>
          </p:cNvPr>
          <p:cNvSpPr txBox="1"/>
          <p:nvPr/>
        </p:nvSpPr>
        <p:spPr>
          <a:xfrm>
            <a:off x="587884" y="957705"/>
            <a:ext cx="606095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 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Challenges and Contributions</a:t>
            </a:r>
          </a:p>
          <a:p>
            <a:endParaRPr lang="en-US" sz="1600" dirty="0"/>
          </a:p>
          <a:p>
            <a:r>
              <a:rPr lang="en-US" sz="1600" dirty="0"/>
              <a:t>2. Literature Review and Previous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Why TGCN?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Model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Nature of Graph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3.  Software and Hardware Stack and Tools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dirty="0"/>
          </a:p>
          <a:p>
            <a:r>
              <a:rPr lang="en-US" sz="1600" dirty="0"/>
              <a:t>4. Proposed Approaches and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Graph Data Preparation and Tableau  Visualizations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Validation of Framework on Benchmark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Attention Based Temporal Graph Convolutional Network Node level predictions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Statistical Methods &amp; Machine learning Model-based Time series predictions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Comparison of A3TGCN and Other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4. </a:t>
            </a:r>
            <a:r>
              <a:rPr lang="en-US" sz="1600" dirty="0">
                <a:solidFill>
                  <a:srgbClr val="FFC000"/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706962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071" y="196900"/>
            <a:ext cx="7751309" cy="919602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r>
              <a:rPr lang="en-US" sz="4800" dirty="0"/>
              <a:t>Conclusions and Future Work</a:t>
            </a:r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83" r="22917" b="-1"/>
          <a:stretch/>
        </p:blipFill>
        <p:spPr>
          <a:xfrm>
            <a:off x="5918477" y="1139320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9FC3B2BE-1EC1-4CCA-AC01-918719EBC353}" type="datetime1">
              <a:rPr lang="en-US" smtClean="0">
                <a:solidFill>
                  <a:schemeClr val="tx1">
                    <a:alpha val="80000"/>
                  </a:schemeClr>
                </a:solidFill>
              </a:rPr>
              <a:t>5/5/2023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BA4629-CB2E-79D9-6F1B-A9AD82249CF4}"/>
              </a:ext>
            </a:extLst>
          </p:cNvPr>
          <p:cNvSpPr txBox="1"/>
          <p:nvPr/>
        </p:nvSpPr>
        <p:spPr>
          <a:xfrm>
            <a:off x="338071" y="1160509"/>
            <a:ext cx="52398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2286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Proposed a new framework for attention-based temporal graph convolutional networks for time series forecasting.</a:t>
            </a:r>
          </a:p>
          <a:p>
            <a:pPr algn="just">
              <a:lnSpc>
                <a:spcPct val="100000"/>
              </a:lnSpc>
            </a:pPr>
            <a:endParaRPr lang="en-US" sz="1600" dirty="0"/>
          </a:p>
          <a:p>
            <a:pPr marL="171450" indent="-2286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A3TGCN model effectively captures interdependencies in time series networks, providing more accurate predictions than traditional methods and machine learning models.</a:t>
            </a:r>
          </a:p>
          <a:p>
            <a:pPr algn="just">
              <a:lnSpc>
                <a:spcPct val="100000"/>
              </a:lnSpc>
            </a:pPr>
            <a:endParaRPr lang="en-US" sz="1600" dirty="0"/>
          </a:p>
          <a:p>
            <a:pPr marL="171450" indent="-2286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Attention mechanism in our model allows better interpretation of relationships between time series data, providing insights into underlying dynamics.</a:t>
            </a:r>
          </a:p>
          <a:p>
            <a:pPr algn="just">
              <a:lnSpc>
                <a:spcPct val="100000"/>
              </a:lnSpc>
            </a:pPr>
            <a:endParaRPr lang="en-US" sz="1600" dirty="0"/>
          </a:p>
          <a:p>
            <a:pPr marL="171450" indent="-2286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Our proposed framework contributes to the growing field of deep learning approaches for time series forecasting and provides a promising direction for future research.</a:t>
            </a:r>
          </a:p>
          <a:p>
            <a:pPr algn="just">
              <a:lnSpc>
                <a:spcPct val="100000"/>
              </a:lnSpc>
            </a:pPr>
            <a:endParaRPr lang="en-US" sz="1600" dirty="0"/>
          </a:p>
          <a:p>
            <a:pPr marL="171450" indent="-2286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Model can be applied to various domains, such as finance, healthcare, and energy, to provide accurate and interpretable predictions.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9B89BE-F7B5-3100-6B1C-14ADB8514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06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9CA12F-6E27-4C54-88C4-EE6CE7C47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2"/>
            <a:ext cx="12192000" cy="4857751"/>
          </a:xfrm>
          <a:prstGeom prst="rect">
            <a:avLst/>
          </a:prstGeom>
          <a:gradFill flip="none" rotWithShape="1">
            <a:gsLst>
              <a:gs pos="70000">
                <a:schemeClr val="bg2">
                  <a:alpha val="60000"/>
                </a:schemeClr>
              </a:gs>
              <a:gs pos="26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A710FE5-CF8E-A076-F0C1-BEB801681D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7308849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References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42DF7D-68C4-DD46-BD6C-49C9171277AF}"/>
              </a:ext>
            </a:extLst>
          </p:cNvPr>
          <p:cNvSpPr txBox="1"/>
          <p:nvPr/>
        </p:nvSpPr>
        <p:spPr>
          <a:xfrm>
            <a:off x="1117283" y="1741466"/>
            <a:ext cx="967496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u="none" strike="noStrike" baseline="0" dirty="0">
                <a:latin typeface="NimbusRomNo9L-Regu"/>
              </a:rPr>
              <a:t>1. Godaddy.com, “Microbusiness density data hub,” Available at: https://www.</a:t>
            </a:r>
          </a:p>
          <a:p>
            <a:r>
              <a:rPr lang="en-US" sz="2000" b="0" i="0" u="none" strike="noStrike" baseline="0" dirty="0">
                <a:latin typeface="NimbusRomNo9L-Regu"/>
              </a:rPr>
              <a:t>godaddy.com/</a:t>
            </a:r>
            <a:r>
              <a:rPr lang="en-US" sz="2000" b="0" i="0" u="none" strike="noStrike" baseline="0" dirty="0" err="1">
                <a:latin typeface="NimbusRomNo9L-Regu"/>
              </a:rPr>
              <a:t>ventureforward</a:t>
            </a:r>
            <a:r>
              <a:rPr lang="en-US" sz="2000" b="0" i="0" u="none" strike="noStrike" baseline="0" dirty="0">
                <a:latin typeface="NimbusRomNo9L-Regu"/>
              </a:rPr>
              <a:t>/microbusiness-datahub/, 2022, accessed Day Month</a:t>
            </a:r>
          </a:p>
          <a:p>
            <a:r>
              <a:rPr lang="en-US" sz="2000" b="0" i="0" u="none" strike="noStrike" baseline="0" dirty="0">
                <a:latin typeface="NimbusRomNo9L-Regu"/>
              </a:rPr>
              <a:t>Year.</a:t>
            </a:r>
          </a:p>
          <a:p>
            <a:r>
              <a:rPr lang="en-US" sz="2000" dirty="0">
                <a:latin typeface="NimbusRomNo9L-Regu"/>
              </a:rPr>
              <a:t>2. </a:t>
            </a:r>
            <a:r>
              <a:rPr lang="en-US" sz="2000" b="0" i="0" u="none" strike="noStrike" baseline="0" dirty="0">
                <a:latin typeface="NimbusRomNo9L-Regu"/>
              </a:rPr>
              <a:t>R. Adhikari and R. K. Agrawal, “An introductory study on time series modeling and</a:t>
            </a:r>
          </a:p>
          <a:p>
            <a:r>
              <a:rPr lang="en-US" sz="2000" b="0" i="0" u="none" strike="noStrike" baseline="0" dirty="0">
                <a:latin typeface="NimbusRomNo9L-Regu"/>
              </a:rPr>
              <a:t>forecasting,” </a:t>
            </a:r>
            <a:r>
              <a:rPr lang="en-US" sz="2000" b="0" i="0" u="none" strike="noStrike" baseline="0" dirty="0" err="1">
                <a:latin typeface="NimbusRomNo9L-ReguItal"/>
              </a:rPr>
              <a:t>ArXiv</a:t>
            </a:r>
            <a:r>
              <a:rPr lang="en-US" sz="2000" b="0" i="0" u="none" strike="noStrike" baseline="0" dirty="0">
                <a:latin typeface="NimbusRomNo9L-ReguItal"/>
              </a:rPr>
              <a:t> Preprint arXiv:1302.6613</a:t>
            </a:r>
            <a:r>
              <a:rPr lang="en-US" sz="2000" b="0" i="0" u="none" strike="noStrike" baseline="0" dirty="0">
                <a:latin typeface="NimbusRomNo9L-Regu"/>
              </a:rPr>
              <a:t>, 2013.</a:t>
            </a:r>
          </a:p>
          <a:p>
            <a:r>
              <a:rPr lang="en-US" sz="2000" dirty="0">
                <a:latin typeface="NimbusRomNo9L-Regu"/>
              </a:rPr>
              <a:t>3. </a:t>
            </a:r>
            <a:r>
              <a:rPr lang="en-US" sz="2000" b="0" i="0" u="none" strike="noStrike" baseline="0" dirty="0">
                <a:latin typeface="NimbusRomNo9L-Regu"/>
              </a:rPr>
              <a:t>B. Yu, H. Yin, and Z. Zhu, “</a:t>
            </a:r>
            <a:r>
              <a:rPr lang="en-US" sz="2000" b="0" i="0" u="none" strike="noStrike" baseline="0" dirty="0" err="1">
                <a:latin typeface="NimbusRomNo9L-Regu"/>
              </a:rPr>
              <a:t>Spatio</a:t>
            </a:r>
            <a:r>
              <a:rPr lang="en-US" sz="2000" b="0" i="0" u="none" strike="noStrike" baseline="0" dirty="0">
                <a:latin typeface="NimbusRomNo9L-Regu"/>
              </a:rPr>
              <a:t>-temporal graph convolutional networks: A deep</a:t>
            </a:r>
          </a:p>
          <a:p>
            <a:r>
              <a:rPr lang="en-US" sz="2000" b="0" i="0" u="none" strike="noStrike" baseline="0" dirty="0">
                <a:latin typeface="NimbusRomNo9L-Regu"/>
              </a:rPr>
              <a:t>learning framework for traffic forecasting,” </a:t>
            </a:r>
            <a:r>
              <a:rPr lang="en-US" sz="2000" b="0" i="0" u="none" strike="noStrike" baseline="0" dirty="0" err="1">
                <a:latin typeface="NimbusRomNo9L-ReguItal"/>
              </a:rPr>
              <a:t>ArXiv</a:t>
            </a:r>
            <a:r>
              <a:rPr lang="en-US" sz="2000" b="0" i="0" u="none" strike="noStrike" baseline="0" dirty="0">
                <a:latin typeface="NimbusRomNo9L-ReguItal"/>
              </a:rPr>
              <a:t> Preprint arXiv:1709.04875</a:t>
            </a:r>
            <a:r>
              <a:rPr lang="en-US" sz="2000" b="0" i="0" u="none" strike="noStrike" baseline="0" dirty="0">
                <a:latin typeface="NimbusRomNo9L-Regu"/>
              </a:rPr>
              <a:t>, 2017.</a:t>
            </a:r>
            <a:endParaRPr lang="en-US" sz="2000" dirty="0">
              <a:latin typeface="NimbusRomNo9L-Regu"/>
            </a:endParaRPr>
          </a:p>
          <a:p>
            <a:r>
              <a:rPr lang="en-US" sz="2000" dirty="0">
                <a:latin typeface="NimbusRomNo9L-Regu"/>
              </a:rPr>
              <a:t>4. </a:t>
            </a:r>
            <a:r>
              <a:rPr lang="en-US" sz="2000" b="0" i="0" u="none" strike="noStrike" baseline="0" dirty="0">
                <a:latin typeface="NimbusRomNo9L-Regu"/>
              </a:rPr>
              <a:t>M. S. Ahmed and A. R. Cook, </a:t>
            </a:r>
            <a:r>
              <a:rPr lang="en-US" sz="2000" b="0" i="0" u="none" strike="noStrike" baseline="0" dirty="0">
                <a:latin typeface="NimbusRomNo9L-ReguItal"/>
              </a:rPr>
              <a:t>Analysis of Freeway Traffic Time-series Data by</a:t>
            </a:r>
          </a:p>
          <a:p>
            <a:r>
              <a:rPr lang="en-US" sz="2000" b="0" i="0" u="none" strike="noStrike" baseline="0" dirty="0">
                <a:latin typeface="NimbusRomNo9L-ReguItal"/>
              </a:rPr>
              <a:t>Using Box-Jenkins Techniques</a:t>
            </a:r>
            <a:r>
              <a:rPr lang="en-US" sz="2000" b="0" i="0" u="none" strike="noStrike" baseline="0" dirty="0">
                <a:latin typeface="NimbusRomNo9L-Regu"/>
              </a:rPr>
              <a:t>, 1979, no. 722.</a:t>
            </a:r>
          </a:p>
          <a:p>
            <a:r>
              <a:rPr lang="en-US" sz="2000" dirty="0">
                <a:latin typeface="NimbusRomNo9L-Regu"/>
              </a:rPr>
              <a:t>5. </a:t>
            </a:r>
            <a:r>
              <a:rPr lang="en-US" sz="2000" b="0" i="0" u="none" strike="noStrike" baseline="0" dirty="0">
                <a:latin typeface="NimbusRomNo9L-Regu"/>
              </a:rPr>
              <a:t> J. Zhu, Y. Song, L. Zhao, and H. Li, “A3t-gcn: Attention temporal graph convolutional</a:t>
            </a:r>
          </a:p>
          <a:p>
            <a:r>
              <a:rPr lang="en-US" sz="2000" b="0" i="0" u="none" strike="noStrike" baseline="0" dirty="0">
                <a:latin typeface="NimbusRomNo9L-Regu"/>
              </a:rPr>
              <a:t>network for traffic forecasting,” 2020.</a:t>
            </a:r>
          </a:p>
          <a:p>
            <a:pPr algn="just"/>
            <a:endParaRPr lang="en-US" sz="16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7D74A5-FD54-8E01-5B01-E55D63381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19F28-7992-4464-B2E0-70CF9AA488D9}" type="datetime1">
              <a:rPr lang="en-US" smtClean="0"/>
              <a:t>5/5/2023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E86C7E-4E37-61FC-DE61-D12409D65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612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652512"/>
            <a:ext cx="5437187" cy="2265216"/>
          </a:xfrm>
        </p:spPr>
        <p:txBody>
          <a:bodyPr/>
          <a:lstStyle/>
          <a:p>
            <a:r>
              <a:rPr lang="en-US" dirty="0"/>
              <a:t>Bhuvan Chennoju	</a:t>
            </a:r>
          </a:p>
          <a:p>
            <a:r>
              <a:rPr lang="en-US" dirty="0">
                <a:hlinkClick r:id="rId2"/>
              </a:rPr>
              <a:t>Bhuvankumarchennoju@gamil.com</a:t>
            </a:r>
            <a:endParaRPr lang="en-US" dirty="0"/>
          </a:p>
          <a:p>
            <a:r>
              <a:rPr lang="en-US" dirty="0">
                <a:hlinkClick r:id="rId3"/>
              </a:rPr>
              <a:t>https://bhuvan454.github.io/</a:t>
            </a:r>
            <a:r>
              <a:rPr lang="en-US" dirty="0"/>
              <a:t> </a:t>
            </a:r>
          </a:p>
        </p:txBody>
      </p:sp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fld id="{FE0B0592-522F-47B5-AB7A-4DF24C0C0FE7}" type="datetime1">
              <a:rPr lang="en-US" smtClean="0"/>
              <a:t>5/5/2023</a:t>
            </a:fld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D399D0-558D-D433-2B19-48735BCAB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77DEA334-F7DD-1A07-4F47-016159CF393B}"/>
              </a:ext>
            </a:extLst>
          </p:cNvPr>
          <p:cNvSpPr/>
          <p:nvPr/>
        </p:nvSpPr>
        <p:spPr>
          <a:xfrm rot="10800000">
            <a:off x="9534590" y="3463044"/>
            <a:ext cx="477592" cy="1173019"/>
          </a:xfrm>
          <a:prstGeom prst="down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888" y="339809"/>
            <a:ext cx="9611709" cy="561649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Challenges and Contributions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C6A7CE-D9AB-4925-3100-67456E1B1EEA}"/>
              </a:ext>
            </a:extLst>
          </p:cNvPr>
          <p:cNvSpPr txBox="1"/>
          <p:nvPr/>
        </p:nvSpPr>
        <p:spPr>
          <a:xfrm>
            <a:off x="674830" y="1160425"/>
            <a:ext cx="6249845" cy="5037246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lvl="0">
              <a:lnSpc>
                <a:spcPct val="110000"/>
              </a:lnSpc>
              <a:spcAft>
                <a:spcPts val="800"/>
              </a:spcAft>
            </a:pPr>
            <a:r>
              <a:rPr lang="en-US" sz="2400" b="1" dirty="0">
                <a:solidFill>
                  <a:schemeClr val="tx1">
                    <a:alpha val="60000"/>
                  </a:schemeClr>
                </a:solidFill>
              </a:rPr>
              <a:t>Raw Tabular Data to Graph Data Conversion</a:t>
            </a:r>
          </a:p>
          <a:p>
            <a:pPr marL="285750" lvl="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Graphs are highly complex structures that need edges and nodes. </a:t>
            </a:r>
          </a:p>
          <a:p>
            <a:pPr marL="285750" lvl="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Nodes and Edges establishment is tricky without proper assumptions.</a:t>
            </a:r>
          </a:p>
          <a:p>
            <a:pPr marL="285750" lvl="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57150" lvl="0">
              <a:lnSpc>
                <a:spcPct val="110000"/>
              </a:lnSpc>
              <a:spcAft>
                <a:spcPts val="800"/>
              </a:spcAft>
            </a:pPr>
            <a:r>
              <a:rPr lang="en-US" sz="2400" b="1" dirty="0">
                <a:solidFill>
                  <a:schemeClr val="tx1">
                    <a:alpha val="60000"/>
                  </a:schemeClr>
                </a:solidFill>
              </a:rPr>
              <a:t>Contributions:</a:t>
            </a:r>
          </a:p>
          <a:p>
            <a:pPr marL="57150" lvl="0">
              <a:lnSpc>
                <a:spcPct val="110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A few ways were explored to create the graph and made assumptions to convert the tabular data to graph data. </a:t>
            </a:r>
          </a:p>
          <a:p>
            <a:pPr marL="285750" lvl="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C0EB0B-B880-78AE-F4E1-FDD0C4AC58A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229254" y="844301"/>
            <a:ext cx="3088264" cy="2972454"/>
          </a:xfrm>
          <a:custGeom>
            <a:avLst/>
            <a:gdLst/>
            <a:ahLst/>
            <a:cxnLst/>
            <a:rect l="l" t="t" r="r" b="b"/>
            <a:pathLst>
              <a:path w="4713922" h="5759450">
                <a:moveTo>
                  <a:pt x="0" y="0"/>
                </a:moveTo>
                <a:lnTo>
                  <a:pt x="4713922" y="0"/>
                </a:lnTo>
                <a:lnTo>
                  <a:pt x="4713922" y="5759450"/>
                </a:lnTo>
                <a:lnTo>
                  <a:pt x="0" y="5759450"/>
                </a:lnTo>
                <a:close/>
              </a:path>
            </a:pathLst>
          </a:cu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A203EF-849C-95C4-984E-EF982B0F86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30B07537-7808-4179-A079-0EEA90B63165}" type="datetime1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5/5/2023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29ED8-24C8-99C5-8AB9-C6D699F63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3576B7-A45E-387E-A6C2-B4C028920BC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7235616" y="4246454"/>
            <a:ext cx="4745802" cy="195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263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888" y="339809"/>
            <a:ext cx="9611709" cy="561649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Challenges and Contributions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C6A7CE-D9AB-4925-3100-67456E1B1EEA}"/>
              </a:ext>
            </a:extLst>
          </p:cNvPr>
          <p:cNvSpPr txBox="1"/>
          <p:nvPr/>
        </p:nvSpPr>
        <p:spPr>
          <a:xfrm>
            <a:off x="550863" y="2408335"/>
            <a:ext cx="6181825" cy="259199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pPr lvl="0">
              <a:lnSpc>
                <a:spcPct val="110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tx1">
                    <a:alpha val="60000"/>
                  </a:schemeClr>
                </a:solidFill>
              </a:rPr>
              <a:t>Benchmarking,  Model Training, and Evaluation:</a:t>
            </a:r>
          </a:p>
          <a:p>
            <a:pPr marL="342900" lvl="0" indent="-3429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Benchmarking is a big challenge as the dataset is new and unknown.</a:t>
            </a:r>
          </a:p>
          <a:p>
            <a:pPr marL="342900" lvl="0" indent="-3429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Model Training heavily depends on the quality of the time signal in graph format. </a:t>
            </a:r>
          </a:p>
          <a:p>
            <a:pPr marL="342900" lvl="0" indent="-3429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Evaluation metric Choosing and evaluating the model is critical. </a:t>
            </a:r>
          </a:p>
          <a:p>
            <a:pPr marL="285750" lvl="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C0EB0B-B880-78AE-F4E1-FDD0C4AC58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074007" y="1198042"/>
            <a:ext cx="4567130" cy="4537149"/>
          </a:xfrm>
          <a:custGeom>
            <a:avLst/>
            <a:gdLst/>
            <a:ahLst/>
            <a:cxnLst/>
            <a:rect l="l" t="t" r="r" b="b"/>
            <a:pathLst>
              <a:path w="4713922" h="5759450">
                <a:moveTo>
                  <a:pt x="0" y="0"/>
                </a:moveTo>
                <a:lnTo>
                  <a:pt x="4713922" y="0"/>
                </a:lnTo>
                <a:lnTo>
                  <a:pt x="4713922" y="5759450"/>
                </a:lnTo>
                <a:lnTo>
                  <a:pt x="0" y="5759450"/>
                </a:lnTo>
                <a:close/>
              </a:path>
            </a:pathLst>
          </a:cu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A203EF-849C-95C4-984E-EF982B0F86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30B07537-7808-4179-A079-0EEA90B63165}" type="datetime1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5/5/2023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29ED8-24C8-99C5-8AB9-C6D699F63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322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888" y="339809"/>
            <a:ext cx="9611709" cy="561649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Challenges and Contributions (cont.)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C6A7CE-D9AB-4925-3100-67456E1B1EEA}"/>
              </a:ext>
            </a:extLst>
          </p:cNvPr>
          <p:cNvSpPr txBox="1"/>
          <p:nvPr/>
        </p:nvSpPr>
        <p:spPr>
          <a:xfrm>
            <a:off x="598545" y="2075495"/>
            <a:ext cx="6181825" cy="345708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pPr marL="57150" lvl="0">
              <a:lnSpc>
                <a:spcPct val="110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tx1">
                    <a:alpha val="60000"/>
                  </a:schemeClr>
                </a:solidFill>
              </a:rPr>
              <a:t>Contributions:</a:t>
            </a:r>
          </a:p>
          <a:p>
            <a:pPr marL="400050" lvl="0" indent="-3429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Few baseline establishments and benchmarking methods were explored based on traditional time series forecasting. </a:t>
            </a:r>
          </a:p>
          <a:p>
            <a:pPr marL="400050" lvl="0" indent="-3429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Temporal Graph Data was converted to Temporal Signal with graph information and the feature space for practical training.</a:t>
            </a:r>
          </a:p>
          <a:p>
            <a:pPr marL="400050" lvl="0" indent="-3429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Evaluation metrics were decided based on the sensitivity to prediction errors. </a:t>
            </a:r>
          </a:p>
          <a:p>
            <a:pPr marL="57150" lvl="0">
              <a:lnSpc>
                <a:spcPct val="110000"/>
              </a:lnSpc>
              <a:spcAft>
                <a:spcPts val="800"/>
              </a:spcAft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285750" lvl="0"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C0EB0B-B880-78AE-F4E1-FDD0C4AC58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074007" y="1198042"/>
            <a:ext cx="4567130" cy="4537149"/>
          </a:xfrm>
          <a:custGeom>
            <a:avLst/>
            <a:gdLst/>
            <a:ahLst/>
            <a:cxnLst/>
            <a:rect l="l" t="t" r="r" b="b"/>
            <a:pathLst>
              <a:path w="4713922" h="5759450">
                <a:moveTo>
                  <a:pt x="0" y="0"/>
                </a:moveTo>
                <a:lnTo>
                  <a:pt x="4713922" y="0"/>
                </a:lnTo>
                <a:lnTo>
                  <a:pt x="4713922" y="5759450"/>
                </a:lnTo>
                <a:lnTo>
                  <a:pt x="0" y="5759450"/>
                </a:lnTo>
                <a:close/>
              </a:path>
            </a:pathLst>
          </a:cu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A203EF-849C-95C4-984E-EF982B0F86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30B07537-7808-4179-A079-0EEA90B63165}" type="datetime1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5/5/2023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29ED8-24C8-99C5-8AB9-C6D699F63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021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61" y="72459"/>
            <a:ext cx="3565524" cy="698453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Agenda </a:t>
            </a:r>
          </a:p>
        </p:txBody>
      </p:sp>
      <p:pic>
        <p:nvPicPr>
          <p:cNvPr id="16" name="Picture Placeholder 7" descr="Digital Data">
            <a:extLst>
              <a:ext uri="{FF2B5EF4-FFF2-40B4-BE49-F238E27FC236}">
                <a16:creationId xmlns:a16="http://schemas.microsoft.com/office/drawing/2014/main" id="{856EA91D-76B8-E2B7-7480-6F2BFD243D5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2" r="886"/>
          <a:stretch/>
        </p:blipFill>
        <p:spPr>
          <a:xfrm>
            <a:off x="6293052" y="431402"/>
            <a:ext cx="4868976" cy="5644408"/>
          </a:xfrm>
          <a:custGeom>
            <a:avLst/>
            <a:gdLst/>
            <a:ahLst/>
            <a:cxnLst/>
            <a:rect l="l" t="t" r="r" b="b"/>
            <a:pathLst>
              <a:path w="4868976" h="5644408">
                <a:moveTo>
                  <a:pt x="2398421" y="0"/>
                </a:moveTo>
                <a:lnTo>
                  <a:pt x="4868974" y="1424628"/>
                </a:lnTo>
                <a:lnTo>
                  <a:pt x="4868976" y="1424625"/>
                </a:lnTo>
                <a:lnTo>
                  <a:pt x="4868976" y="1424628"/>
                </a:lnTo>
                <a:lnTo>
                  <a:pt x="4868976" y="4219781"/>
                </a:lnTo>
                <a:lnTo>
                  <a:pt x="2398419" y="5644408"/>
                </a:lnTo>
                <a:lnTo>
                  <a:pt x="0" y="4219781"/>
                </a:lnTo>
                <a:lnTo>
                  <a:pt x="0" y="1424628"/>
                </a:lnTo>
                <a:lnTo>
                  <a:pt x="0" y="1424625"/>
                </a:lnTo>
                <a:lnTo>
                  <a:pt x="3" y="1424628"/>
                </a:lnTo>
                <a:close/>
              </a:path>
            </a:pathLst>
          </a:cu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39B491-B664-489B-FAF3-48C8EF275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19B2-31EF-474B-B7D9-E05CA479819B}" type="datetime1">
              <a:rPr lang="en-US" smtClean="0"/>
              <a:t>5/5/2023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40BF62-B461-72C5-0415-A44189A94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CB19DF-929B-E7C2-8E85-734D71245256}"/>
              </a:ext>
            </a:extLst>
          </p:cNvPr>
          <p:cNvSpPr txBox="1"/>
          <p:nvPr/>
        </p:nvSpPr>
        <p:spPr>
          <a:xfrm>
            <a:off x="587884" y="957705"/>
            <a:ext cx="606095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 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Challenges and Contributions</a:t>
            </a:r>
          </a:p>
          <a:p>
            <a:endParaRPr lang="en-US" sz="1600" dirty="0"/>
          </a:p>
          <a:p>
            <a:r>
              <a:rPr lang="en-US" sz="1600" dirty="0"/>
              <a:t>2. </a:t>
            </a:r>
            <a:r>
              <a:rPr lang="en-US" sz="1600" dirty="0">
                <a:solidFill>
                  <a:srgbClr val="FFC000"/>
                </a:solidFill>
              </a:rPr>
              <a:t>Literature Review and Previous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Why TGCN?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Model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Nature of Graph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3.  Software and Hardware Stack and Tools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dirty="0"/>
          </a:p>
          <a:p>
            <a:r>
              <a:rPr lang="en-US" sz="1600" dirty="0"/>
              <a:t>4. Proposed Approaches and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Graph Data Preparation and Tableau  Visualizations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Validation of Framework on Benchmark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Attention Based Temporal Graph Convolutional Network Node Level predictions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Statistical Methods &amp; Machine Learning Model-based Time Series Predictions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Comparison of A3TGCN and Other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4. Conclusions and Future Work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68777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webextensions/taskpanes.xml><?xml version="1.0" encoding="utf-8"?>
<wetp:taskpanes xmlns:wetp="http://schemas.microsoft.com/office/webextensions/taskpanes/2010/11">
  <wetp:taskpane dockstate="right" visibility="0" width="438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3A9EE94-FD5B-4358-9EED-2580762ACF41}">
  <we:reference id="wa104380862" version="1.5.0.0" store="en-US" storeType="OMEX"/>
  <we:alternateReferences>
    <we:reference id="WA104380862" version="1.5.0.0" store="WA104380862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B0FE662F-B8AD-44FB-885D-9AFB9C7567C9}">
  <we:reference id="wa200004798" version="1.0.1.0" store="en-US" storeType="OMEX"/>
  <we:alternateReferences>
    <we:reference id="WA200004798" version="1.0.1.0" store="WA200004798" storeType="OMEX"/>
  </we:alternateReferences>
  <we:properties>
    <we:property name="embedForm" value="&quot;{\&quot;site\&quot;:\&quot;\&quot;,\&quot;domain\&quot;:\&quot;public.tableau.com\&quot;,\&quot;worksheet\&quot;:\&quot;Dashboard1\&quot;,\&quot;dashboard\&quot;:\&quot;microbusiness_density\&quot;,\&quot;tabs\&quot;:true,\&quot;toolbar\&quot;:true}&quot;"/>
    <we:property name="embedUrl" value="&quot;\&quot;https://public.tableau.com/views/microbusiness_density/Dashboard1\&quot;&quot;"/>
    <we:property name="filters" value="&quot;[]&quot;"/>
    <we:property name="isInstalled" value="&quot;true&quot;"/>
    <we:property name="marks" value="&quot;[]&quot;"/>
    <we:property name="parameters" value="&quot;[]&quot;"/>
    <we:property name="serverType" value="&quot;\&quot;public\&quot;&quot;"/>
    <we:property name="tabs" value="&quot;null&quot;"/>
    <we:property name="toolbar" value="&quot;null&quot;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B0FE662F-B8AD-44FB-885D-9AFB9C7567C9}">
  <we:reference id="wa200004798" version="1.0.1.0" store="en-US" storeType="OMEX"/>
  <we:alternateReferences>
    <we:reference id="WA200004798" version="1.0.1.0" store="WA200004798" storeType="OMEX"/>
  </we:alternateReferences>
  <we:properties>
    <we:property name="embedForm" value="&quot;{\&quot;site\&quot;:\&quot;\&quot;,\&quot;domain\&quot;:\&quot;public.tableau.com\&quot;,\&quot;worksheet\&quot;:\&quot;Dashboard1\&quot;,\&quot;dashboard\&quot;:\&quot;network_plot\&quot;,\&quot;tabs\&quot;:true,\&quot;toolbar\&quot;:true}&quot;"/>
    <we:property name="embedUrl" value="&quot;\&quot;https://public.tableau.com/views/network_plot/Dashboard1\&quot;&quot;"/>
    <we:property name="filters" value="&quot;[]&quot;"/>
    <we:property name="isInstalled" value="&quot;true&quot;"/>
    <we:property name="marks" value="&quot;[]&quot;"/>
    <we:property name="parameters" value="&quot;[]&quot;"/>
    <we:property name="serverType" value="&quot;\&quot;public\&quot;&quot;"/>
    <we:property name="tabs" value="&quot;null&quot;"/>
    <we:property name="toolbar" value="&quot;null&quot;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{5FA16301-2EC4-4741-AA15-DE00FF84A3DB}tf33713516_win32</Template>
  <TotalTime>5359</TotalTime>
  <Words>3734</Words>
  <Application>Microsoft Office PowerPoint</Application>
  <PresentationFormat>Widescreen</PresentationFormat>
  <Paragraphs>775</Paragraphs>
  <Slides>53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Arial</vt:lpstr>
      <vt:lpstr>Calibri</vt:lpstr>
      <vt:lpstr>Gill Sans MT</vt:lpstr>
      <vt:lpstr>NimbusRomNo9L-Regu</vt:lpstr>
      <vt:lpstr>NimbusRomNo9L-ReguItal</vt:lpstr>
      <vt:lpstr>NimbusSanL-Regu</vt:lpstr>
      <vt:lpstr>URWPalladioL-Roma</vt:lpstr>
      <vt:lpstr>Walbaum Display</vt:lpstr>
      <vt:lpstr>Wingdings</vt:lpstr>
      <vt:lpstr>3DFloatVTI</vt:lpstr>
      <vt:lpstr>Dynamic Activity Predictions Using Graph-based Neural Networks for Time Series Forecasting</vt:lpstr>
      <vt:lpstr>Acknowledgement </vt:lpstr>
      <vt:lpstr>Agenda </vt:lpstr>
      <vt:lpstr>PowerPoint Presentation</vt:lpstr>
      <vt:lpstr>Background</vt:lpstr>
      <vt:lpstr>Challenges and Contributions</vt:lpstr>
      <vt:lpstr>Challenges and Contributions</vt:lpstr>
      <vt:lpstr>Challenges and Contributions (cont.)</vt:lpstr>
      <vt:lpstr>Agenda </vt:lpstr>
      <vt:lpstr>PowerPoint Presentation</vt:lpstr>
      <vt:lpstr>Why Temporal Graph Convolutional Networks?</vt:lpstr>
      <vt:lpstr>Why Temporal Graph Convolutional Networks? (cont.)</vt:lpstr>
      <vt:lpstr>Model Framework</vt:lpstr>
      <vt:lpstr>Model Framework (cont.)</vt:lpstr>
      <vt:lpstr>PowerPoint Presentation</vt:lpstr>
      <vt:lpstr>Agenda </vt:lpstr>
      <vt:lpstr>PowerPoint Presentation</vt:lpstr>
      <vt:lpstr>Software, Hardware Stack and Tools</vt:lpstr>
      <vt:lpstr>Software, Hardware Stack and Tools</vt:lpstr>
      <vt:lpstr>Agenda </vt:lpstr>
      <vt:lpstr>PowerPoint Presentation</vt:lpstr>
      <vt:lpstr>Graph Data Preparation and  Tableau Visualizations</vt:lpstr>
      <vt:lpstr>Graph Data Preparation and  Tableau Visualizations</vt:lpstr>
      <vt:lpstr>PowerPoint Presentation</vt:lpstr>
      <vt:lpstr>Graph Data Preparation and  Tableau Visualizations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 </vt:lpstr>
      <vt:lpstr>Conclusions and Future Work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Bhuvan Chennoju</dc:creator>
  <cp:lastModifiedBy>Chennoju, Bhuvan (UMKC-Student)</cp:lastModifiedBy>
  <cp:revision>703</cp:revision>
  <dcterms:created xsi:type="dcterms:W3CDTF">2023-04-25T17:44:34Z</dcterms:created>
  <dcterms:modified xsi:type="dcterms:W3CDTF">2023-05-05T16:04:52Z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